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3"/>
  </p:notesMasterIdLst>
  <p:handoutMasterIdLst>
    <p:handoutMasterId r:id="rId94"/>
  </p:handoutMasterIdLst>
  <p:sldIdLst>
    <p:sldId id="723" r:id="rId3"/>
    <p:sldId id="861" r:id="rId4"/>
    <p:sldId id="816" r:id="rId5"/>
    <p:sldId id="985" r:id="rId6"/>
    <p:sldId id="821" r:id="rId7"/>
    <p:sldId id="878" r:id="rId8"/>
    <p:sldId id="895" r:id="rId9"/>
    <p:sldId id="879" r:id="rId10"/>
    <p:sldId id="880" r:id="rId11"/>
    <p:sldId id="881" r:id="rId12"/>
    <p:sldId id="857" r:id="rId13"/>
    <p:sldId id="882" r:id="rId14"/>
    <p:sldId id="824" r:id="rId15"/>
    <p:sldId id="773" r:id="rId16"/>
    <p:sldId id="825" r:id="rId17"/>
    <p:sldId id="826" r:id="rId18"/>
    <p:sldId id="831" r:id="rId19"/>
    <p:sldId id="902" r:id="rId20"/>
    <p:sldId id="903" r:id="rId21"/>
    <p:sldId id="904" r:id="rId22"/>
    <p:sldId id="906" r:id="rId23"/>
    <p:sldId id="905" r:id="rId24"/>
    <p:sldId id="907" r:id="rId25"/>
    <p:sldId id="911" r:id="rId26"/>
    <p:sldId id="909" r:id="rId27"/>
    <p:sldId id="916" r:id="rId28"/>
    <p:sldId id="917" r:id="rId29"/>
    <p:sldId id="784" r:id="rId30"/>
    <p:sldId id="834" r:id="rId31"/>
    <p:sldId id="910" r:id="rId32"/>
    <p:sldId id="990" r:id="rId33"/>
    <p:sldId id="991" r:id="rId34"/>
    <p:sldId id="838" r:id="rId35"/>
    <p:sldId id="843" r:id="rId36"/>
    <p:sldId id="844" r:id="rId37"/>
    <p:sldId id="785" r:id="rId38"/>
    <p:sldId id="845" r:id="rId39"/>
    <p:sldId id="1034" r:id="rId40"/>
    <p:sldId id="1035" r:id="rId41"/>
    <p:sldId id="1036" r:id="rId42"/>
    <p:sldId id="1037" r:id="rId43"/>
    <p:sldId id="1040" r:id="rId44"/>
    <p:sldId id="1041" r:id="rId45"/>
    <p:sldId id="949" r:id="rId46"/>
    <p:sldId id="1042" r:id="rId47"/>
    <p:sldId id="1046" r:id="rId48"/>
    <p:sldId id="1047" r:id="rId49"/>
    <p:sldId id="1048" r:id="rId50"/>
    <p:sldId id="1049" r:id="rId51"/>
    <p:sldId id="1051" r:id="rId52"/>
    <p:sldId id="950" r:id="rId53"/>
    <p:sldId id="951" r:id="rId54"/>
    <p:sldId id="993" r:id="rId55"/>
    <p:sldId id="956" r:id="rId56"/>
    <p:sldId id="957" r:id="rId57"/>
    <p:sldId id="958" r:id="rId58"/>
    <p:sldId id="1011" r:id="rId59"/>
    <p:sldId id="1000" r:id="rId60"/>
    <p:sldId id="1001" r:id="rId61"/>
    <p:sldId id="1002" r:id="rId62"/>
    <p:sldId id="1003" r:id="rId63"/>
    <p:sldId id="1015" r:id="rId64"/>
    <p:sldId id="1016" r:id="rId65"/>
    <p:sldId id="1017" r:id="rId66"/>
    <p:sldId id="858" r:id="rId67"/>
    <p:sldId id="930" r:id="rId68"/>
    <p:sldId id="931" r:id="rId69"/>
    <p:sldId id="860" r:id="rId70"/>
    <p:sldId id="869" r:id="rId71"/>
    <p:sldId id="933" r:id="rId72"/>
    <p:sldId id="935" r:id="rId73"/>
    <p:sldId id="936" r:id="rId74"/>
    <p:sldId id="872" r:id="rId75"/>
    <p:sldId id="937" r:id="rId76"/>
    <p:sldId id="938" r:id="rId77"/>
    <p:sldId id="814" r:id="rId78"/>
    <p:sldId id="939" r:id="rId79"/>
    <p:sldId id="805" r:id="rId80"/>
    <p:sldId id="806" r:id="rId81"/>
    <p:sldId id="1052" r:id="rId82"/>
    <p:sldId id="807" r:id="rId83"/>
    <p:sldId id="808" r:id="rId84"/>
    <p:sldId id="901" r:id="rId85"/>
    <p:sldId id="940" r:id="rId86"/>
    <p:sldId id="941" r:id="rId87"/>
    <p:sldId id="942" r:id="rId88"/>
    <p:sldId id="1005" r:id="rId89"/>
    <p:sldId id="912" r:id="rId90"/>
    <p:sldId id="913" r:id="rId91"/>
    <p:sldId id="914" r:id="rId9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40" autoAdjust="0"/>
    <p:restoredTop sz="94595" autoAdjust="0"/>
  </p:normalViewPr>
  <p:slideViewPr>
    <p:cSldViewPr>
      <p:cViewPr varScale="1">
        <p:scale>
          <a:sx n="57" d="100"/>
          <a:sy n="57" d="100"/>
        </p:scale>
        <p:origin x="72" y="147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9853"/>
    </p:cViewPr>
  </p:sorterViewPr>
  <p:notesViewPr>
    <p:cSldViewPr>
      <p:cViewPr varScale="1">
        <p:scale>
          <a:sx n="40" d="100"/>
          <a:sy n="40" d="100"/>
        </p:scale>
        <p:origin x="-14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r>
              <a:rPr lang="en-US"/>
              <a:t>Over view: Contract Law</a:t>
            </a:r>
          </a:p>
        </p:txBody>
      </p:sp>
      <p:sp>
        <p:nvSpPr>
          <p:cNvPr id="23555" name="Rectangle 3"/>
          <p:cNvSpPr>
            <a:spLocks noGrp="1" noChangeArrowheads="1"/>
          </p:cNvSpPr>
          <p:nvPr>
            <p:ph type="dt" sz="quarter" idx="1"/>
          </p:nvPr>
        </p:nvSpPr>
        <p:spPr bwMode="auto">
          <a:xfrm>
            <a:off x="388620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23556" name="Rectangle 4"/>
          <p:cNvSpPr>
            <a:spLocks noGrp="1" noChangeArrowheads="1"/>
          </p:cNvSpPr>
          <p:nvPr>
            <p:ph type="ftr" sz="quarter" idx="2"/>
          </p:nvPr>
        </p:nvSpPr>
        <p:spPr bwMode="auto">
          <a:xfrm>
            <a:off x="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r>
              <a:rPr lang="en-US"/>
              <a:t>Legal Aspects</a:t>
            </a:r>
          </a:p>
        </p:txBody>
      </p:sp>
      <p:sp>
        <p:nvSpPr>
          <p:cNvPr id="23557" name="Rectangle 5"/>
          <p:cNvSpPr>
            <a:spLocks noGrp="1" noChangeArrowheads="1"/>
          </p:cNvSpPr>
          <p:nvPr>
            <p:ph type="sldNum" sz="quarter" idx="3"/>
          </p:nvPr>
        </p:nvSpPr>
        <p:spPr bwMode="auto">
          <a:xfrm>
            <a:off x="388620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10A531E-9A21-492E-BF44-2A4DF480EB7C}" type="slidenum">
              <a:rPr lang="en-US" altLang="en-US"/>
              <a:pPr>
                <a:defRPr/>
              </a:pPr>
              <a:t>‹#›</a:t>
            </a:fld>
            <a:endParaRPr lang="en-US" altLang="en-US"/>
          </a:p>
        </p:txBody>
      </p:sp>
    </p:spTree>
    <p:extLst>
      <p:ext uri="{BB962C8B-B14F-4D97-AF65-F5344CB8AC3E}">
        <p14:creationId xmlns:p14="http://schemas.microsoft.com/office/powerpoint/2010/main" val="2900589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hdr" sz="quarter"/>
          </p:nvPr>
        </p:nvSpPr>
        <p:spPr bwMode="auto">
          <a:xfrm>
            <a:off x="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r>
              <a:rPr lang="en-US"/>
              <a:t>Over view: Contract Law</a:t>
            </a:r>
          </a:p>
        </p:txBody>
      </p:sp>
      <p:sp>
        <p:nvSpPr>
          <p:cNvPr id="44035" name="Rectangle 3"/>
          <p:cNvSpPr>
            <a:spLocks noGrp="1" noChangeArrowheads="1"/>
          </p:cNvSpPr>
          <p:nvPr>
            <p:ph type="dt" idx="1"/>
          </p:nvPr>
        </p:nvSpPr>
        <p:spPr bwMode="auto">
          <a:xfrm>
            <a:off x="3886200" y="0"/>
            <a:ext cx="29718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1054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7" name="Rectangle 5"/>
          <p:cNvSpPr>
            <a:spLocks noGrp="1" noChangeArrowheads="1"/>
          </p:cNvSpPr>
          <p:nvPr>
            <p:ph type="body" sz="quarter" idx="3"/>
          </p:nvPr>
        </p:nvSpPr>
        <p:spPr bwMode="auto">
          <a:xfrm>
            <a:off x="914400" y="4343400"/>
            <a:ext cx="5029200" cy="4114800"/>
          </a:xfrm>
          <a:prstGeom prst="rect">
            <a:avLst/>
          </a:prstGeom>
          <a:noFill/>
          <a:ln>
            <a:noFill/>
          </a:ln>
          <a:effectLs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4038" name="Rectangle 6"/>
          <p:cNvSpPr>
            <a:spLocks noGrp="1" noChangeArrowheads="1"/>
          </p:cNvSpPr>
          <p:nvPr>
            <p:ph type="ftr" sz="quarter" idx="4"/>
          </p:nvPr>
        </p:nvSpPr>
        <p:spPr bwMode="auto">
          <a:xfrm>
            <a:off x="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r>
              <a:rPr lang="en-US"/>
              <a:t>Legal Aspects</a:t>
            </a:r>
          </a:p>
        </p:txBody>
      </p:sp>
      <p:sp>
        <p:nvSpPr>
          <p:cNvPr id="44039" name="Rectangle 7"/>
          <p:cNvSpPr>
            <a:spLocks noGrp="1" noChangeArrowheads="1"/>
          </p:cNvSpPr>
          <p:nvPr>
            <p:ph type="sldNum" sz="quarter" idx="5"/>
          </p:nvPr>
        </p:nvSpPr>
        <p:spPr bwMode="auto">
          <a:xfrm>
            <a:off x="3886200" y="8686800"/>
            <a:ext cx="2971800" cy="457200"/>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BFE631D-146E-471E-B794-F6C91D7F50EC}" type="slidenum">
              <a:rPr lang="en-US" altLang="en-US"/>
              <a:pPr>
                <a:defRPr/>
              </a:pPr>
              <a:t>‹#›</a:t>
            </a:fld>
            <a:endParaRPr lang="en-US" altLang="en-US"/>
          </a:p>
        </p:txBody>
      </p:sp>
    </p:spTree>
    <p:extLst>
      <p:ext uri="{BB962C8B-B14F-4D97-AF65-F5344CB8AC3E}">
        <p14:creationId xmlns:p14="http://schemas.microsoft.com/office/powerpoint/2010/main" val="311318641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8495468-7DA6-48CA-B405-96CF17975211}" type="slidenum">
              <a:rPr lang="en-US" altLang="en-US"/>
              <a:pPr>
                <a:defRPr/>
              </a:pPr>
              <a:t>‹#›</a:t>
            </a:fld>
            <a:endParaRPr lang="en-US" altLang="en-US"/>
          </a:p>
        </p:txBody>
      </p:sp>
    </p:spTree>
    <p:extLst>
      <p:ext uri="{BB962C8B-B14F-4D97-AF65-F5344CB8AC3E}">
        <p14:creationId xmlns:p14="http://schemas.microsoft.com/office/powerpoint/2010/main" val="2633074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7F371A4-AFFC-4D22-A140-2331F399B76C}" type="slidenum">
              <a:rPr lang="en-US" altLang="en-US"/>
              <a:pPr>
                <a:defRPr/>
              </a:pPr>
              <a:t>‹#›</a:t>
            </a:fld>
            <a:endParaRPr lang="en-US" altLang="en-US"/>
          </a:p>
        </p:txBody>
      </p:sp>
    </p:spTree>
    <p:extLst>
      <p:ext uri="{BB962C8B-B14F-4D97-AF65-F5344CB8AC3E}">
        <p14:creationId xmlns:p14="http://schemas.microsoft.com/office/powerpoint/2010/main" val="4221699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7FD15BD-BBF6-4336-9CDC-21834442A985}" type="slidenum">
              <a:rPr lang="en-US" altLang="en-US"/>
              <a:pPr>
                <a:defRPr/>
              </a:pPr>
              <a:t>‹#›</a:t>
            </a:fld>
            <a:endParaRPr lang="en-US" altLang="en-US"/>
          </a:p>
        </p:txBody>
      </p:sp>
    </p:spTree>
    <p:extLst>
      <p:ext uri="{BB962C8B-B14F-4D97-AF65-F5344CB8AC3E}">
        <p14:creationId xmlns:p14="http://schemas.microsoft.com/office/powerpoint/2010/main" val="1597113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653C0E5D-852A-4632-9494-3B1CE5F22018}" type="datetimeFigureOut">
              <a:rPr lang="en-GB"/>
              <a:pPr>
                <a:defRPr/>
              </a:pPr>
              <a:t>30/06/2020</a:t>
            </a:fld>
            <a:endParaRPr lang="en-GB"/>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6" name="Slide Number Placeholder 5"/>
          <p:cNvSpPr>
            <a:spLocks noGrp="1"/>
          </p:cNvSpPr>
          <p:nvPr>
            <p:ph type="sldNum" sz="quarter" idx="12"/>
          </p:nvPr>
        </p:nvSpPr>
        <p:spPr/>
        <p:txBody>
          <a:bodyPr/>
          <a:lstStyle>
            <a:lvl1pPr>
              <a:defRPr>
                <a:latin typeface="Times New Roman" pitchFamily="18" charset="0"/>
              </a:defRPr>
            </a:lvl1pPr>
          </a:lstStyle>
          <a:p>
            <a:pPr>
              <a:defRPr/>
            </a:pPr>
            <a:fld id="{AC856555-050D-4519-AB7A-D934DBE948E1}" type="slidenum">
              <a:rPr lang="en-GB" altLang="en-US"/>
              <a:pPr>
                <a:defRPr/>
              </a:pPr>
              <a:t>‹#›</a:t>
            </a:fld>
            <a:endParaRPr lang="en-GB" altLang="en-US"/>
          </a:p>
        </p:txBody>
      </p:sp>
    </p:spTree>
    <p:extLst>
      <p:ext uri="{BB962C8B-B14F-4D97-AF65-F5344CB8AC3E}">
        <p14:creationId xmlns:p14="http://schemas.microsoft.com/office/powerpoint/2010/main" val="3306485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C499E06D-8FB6-4631-B7DC-BF4206C01FA1}" type="datetimeFigureOut">
              <a:rPr lang="en-GB"/>
              <a:pPr>
                <a:defRPr/>
              </a:pPr>
              <a:t>30/06/2020</a:t>
            </a:fld>
            <a:endParaRPr lang="en-GB"/>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6" name="Slide Number Placeholder 5"/>
          <p:cNvSpPr>
            <a:spLocks noGrp="1"/>
          </p:cNvSpPr>
          <p:nvPr>
            <p:ph type="sldNum" sz="quarter" idx="12"/>
          </p:nvPr>
        </p:nvSpPr>
        <p:spPr/>
        <p:txBody>
          <a:bodyPr/>
          <a:lstStyle>
            <a:lvl1pPr>
              <a:defRPr>
                <a:latin typeface="Times New Roman" pitchFamily="18" charset="0"/>
              </a:defRPr>
            </a:lvl1pPr>
          </a:lstStyle>
          <a:p>
            <a:pPr>
              <a:defRPr/>
            </a:pPr>
            <a:fld id="{D120BA23-9102-457C-992E-B8881403B986}" type="slidenum">
              <a:rPr lang="en-GB" altLang="en-US"/>
              <a:pPr>
                <a:defRPr/>
              </a:pPr>
              <a:t>‹#›</a:t>
            </a:fld>
            <a:endParaRPr lang="en-GB" altLang="en-US"/>
          </a:p>
        </p:txBody>
      </p:sp>
    </p:spTree>
    <p:extLst>
      <p:ext uri="{BB962C8B-B14F-4D97-AF65-F5344CB8AC3E}">
        <p14:creationId xmlns:p14="http://schemas.microsoft.com/office/powerpoint/2010/main" val="29719801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E1225122-A567-4EB5-8C7A-1A0784373AB8}" type="datetimeFigureOut">
              <a:rPr lang="en-GB"/>
              <a:pPr>
                <a:defRPr/>
              </a:pPr>
              <a:t>30/06/2020</a:t>
            </a:fld>
            <a:endParaRPr lang="en-GB"/>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6" name="Slide Number Placeholder 5"/>
          <p:cNvSpPr>
            <a:spLocks noGrp="1"/>
          </p:cNvSpPr>
          <p:nvPr>
            <p:ph type="sldNum" sz="quarter" idx="12"/>
          </p:nvPr>
        </p:nvSpPr>
        <p:spPr/>
        <p:txBody>
          <a:bodyPr/>
          <a:lstStyle>
            <a:lvl1pPr>
              <a:defRPr>
                <a:latin typeface="Times New Roman" pitchFamily="18" charset="0"/>
              </a:defRPr>
            </a:lvl1pPr>
          </a:lstStyle>
          <a:p>
            <a:pPr>
              <a:defRPr/>
            </a:pPr>
            <a:fld id="{1CE98AB1-A0BB-4F24-99C0-ADCCB8336E3D}" type="slidenum">
              <a:rPr lang="en-GB" altLang="en-US"/>
              <a:pPr>
                <a:defRPr/>
              </a:pPr>
              <a:t>‹#›</a:t>
            </a:fld>
            <a:endParaRPr lang="en-GB" altLang="en-US"/>
          </a:p>
        </p:txBody>
      </p:sp>
    </p:spTree>
    <p:extLst>
      <p:ext uri="{BB962C8B-B14F-4D97-AF65-F5344CB8AC3E}">
        <p14:creationId xmlns:p14="http://schemas.microsoft.com/office/powerpoint/2010/main" val="3326514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53B09C91-2105-468F-B21E-FC555916B793}" type="datetimeFigureOut">
              <a:rPr lang="en-GB"/>
              <a:pPr>
                <a:defRPr/>
              </a:pPr>
              <a:t>30/06/2020</a:t>
            </a:fld>
            <a:endParaRPr lang="en-GB"/>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7" name="Slide Number Placeholder 6"/>
          <p:cNvSpPr>
            <a:spLocks noGrp="1"/>
          </p:cNvSpPr>
          <p:nvPr>
            <p:ph type="sldNum" sz="quarter" idx="12"/>
          </p:nvPr>
        </p:nvSpPr>
        <p:spPr/>
        <p:txBody>
          <a:bodyPr/>
          <a:lstStyle>
            <a:lvl1pPr>
              <a:defRPr>
                <a:latin typeface="Times New Roman" pitchFamily="18" charset="0"/>
              </a:defRPr>
            </a:lvl1pPr>
          </a:lstStyle>
          <a:p>
            <a:pPr>
              <a:defRPr/>
            </a:pPr>
            <a:fld id="{9B2931A4-8222-4265-B26A-6C176662A0DC}" type="slidenum">
              <a:rPr lang="en-GB" altLang="en-US"/>
              <a:pPr>
                <a:defRPr/>
              </a:pPr>
              <a:t>‹#›</a:t>
            </a:fld>
            <a:endParaRPr lang="en-GB" altLang="en-US"/>
          </a:p>
        </p:txBody>
      </p:sp>
    </p:spTree>
    <p:extLst>
      <p:ext uri="{BB962C8B-B14F-4D97-AF65-F5344CB8AC3E}">
        <p14:creationId xmlns:p14="http://schemas.microsoft.com/office/powerpoint/2010/main" val="40477571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18D8E45E-00CD-473D-8648-CEA093634EAB}" type="datetimeFigureOut">
              <a:rPr lang="en-GB"/>
              <a:pPr>
                <a:defRPr/>
              </a:pPr>
              <a:t>30/06/2020</a:t>
            </a:fld>
            <a:endParaRPr lang="en-GB"/>
          </a:p>
        </p:txBody>
      </p:sp>
      <p:sp>
        <p:nvSpPr>
          <p:cNvPr id="8" name="Footer Placeholder 7"/>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9" name="Slide Number Placeholder 8"/>
          <p:cNvSpPr>
            <a:spLocks noGrp="1"/>
          </p:cNvSpPr>
          <p:nvPr>
            <p:ph type="sldNum" sz="quarter" idx="12"/>
          </p:nvPr>
        </p:nvSpPr>
        <p:spPr/>
        <p:txBody>
          <a:bodyPr/>
          <a:lstStyle>
            <a:lvl1pPr>
              <a:defRPr>
                <a:latin typeface="Times New Roman" pitchFamily="18" charset="0"/>
              </a:defRPr>
            </a:lvl1pPr>
          </a:lstStyle>
          <a:p>
            <a:pPr>
              <a:defRPr/>
            </a:pPr>
            <a:fld id="{A05BFC5F-A34B-45F2-979B-0D6985996D2F}" type="slidenum">
              <a:rPr lang="en-GB" altLang="en-US"/>
              <a:pPr>
                <a:defRPr/>
              </a:pPr>
              <a:t>‹#›</a:t>
            </a:fld>
            <a:endParaRPr lang="en-GB" altLang="en-US"/>
          </a:p>
        </p:txBody>
      </p:sp>
    </p:spTree>
    <p:extLst>
      <p:ext uri="{BB962C8B-B14F-4D97-AF65-F5344CB8AC3E}">
        <p14:creationId xmlns:p14="http://schemas.microsoft.com/office/powerpoint/2010/main" val="3324567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01316F9F-26BC-4296-A9C1-5DF7DA9D7E09}" type="datetimeFigureOut">
              <a:rPr lang="en-GB"/>
              <a:pPr>
                <a:defRPr/>
              </a:pPr>
              <a:t>30/06/2020</a:t>
            </a:fld>
            <a:endParaRPr lang="en-GB"/>
          </a:p>
        </p:txBody>
      </p:sp>
      <p:sp>
        <p:nvSpPr>
          <p:cNvPr id="4" name="Footer Placeholder 3"/>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5" name="Slide Number Placeholder 4"/>
          <p:cNvSpPr>
            <a:spLocks noGrp="1"/>
          </p:cNvSpPr>
          <p:nvPr>
            <p:ph type="sldNum" sz="quarter" idx="12"/>
          </p:nvPr>
        </p:nvSpPr>
        <p:spPr/>
        <p:txBody>
          <a:bodyPr/>
          <a:lstStyle>
            <a:lvl1pPr>
              <a:defRPr>
                <a:latin typeface="Times New Roman" pitchFamily="18" charset="0"/>
              </a:defRPr>
            </a:lvl1pPr>
          </a:lstStyle>
          <a:p>
            <a:pPr>
              <a:defRPr/>
            </a:pPr>
            <a:fld id="{D97E4D56-FB16-4134-B5AC-8238CBBA26C9}" type="slidenum">
              <a:rPr lang="en-GB" altLang="en-US"/>
              <a:pPr>
                <a:defRPr/>
              </a:pPr>
              <a:t>‹#›</a:t>
            </a:fld>
            <a:endParaRPr lang="en-GB" altLang="en-US"/>
          </a:p>
        </p:txBody>
      </p:sp>
    </p:spTree>
    <p:extLst>
      <p:ext uri="{BB962C8B-B14F-4D97-AF65-F5344CB8AC3E}">
        <p14:creationId xmlns:p14="http://schemas.microsoft.com/office/powerpoint/2010/main" val="21326875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DCCB5534-E221-4DC8-88F7-E63E7C2890EF}" type="datetimeFigureOut">
              <a:rPr lang="en-GB"/>
              <a:pPr>
                <a:defRPr/>
              </a:pPr>
              <a:t>30/06/2020</a:t>
            </a:fld>
            <a:endParaRPr lang="en-GB"/>
          </a:p>
        </p:txBody>
      </p:sp>
      <p:sp>
        <p:nvSpPr>
          <p:cNvPr id="3" name="Footer Placeholder 2"/>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4" name="Slide Number Placeholder 3"/>
          <p:cNvSpPr>
            <a:spLocks noGrp="1"/>
          </p:cNvSpPr>
          <p:nvPr>
            <p:ph type="sldNum" sz="quarter" idx="12"/>
          </p:nvPr>
        </p:nvSpPr>
        <p:spPr/>
        <p:txBody>
          <a:bodyPr/>
          <a:lstStyle>
            <a:lvl1pPr>
              <a:defRPr>
                <a:latin typeface="Times New Roman" pitchFamily="18" charset="0"/>
              </a:defRPr>
            </a:lvl1pPr>
          </a:lstStyle>
          <a:p>
            <a:pPr>
              <a:defRPr/>
            </a:pPr>
            <a:fld id="{EA824F90-08E1-45E2-A382-3069C62FEC5A}" type="slidenum">
              <a:rPr lang="en-GB" altLang="en-US"/>
              <a:pPr>
                <a:defRPr/>
              </a:pPr>
              <a:t>‹#›</a:t>
            </a:fld>
            <a:endParaRPr lang="en-GB" altLang="en-US"/>
          </a:p>
        </p:txBody>
      </p:sp>
    </p:spTree>
    <p:extLst>
      <p:ext uri="{BB962C8B-B14F-4D97-AF65-F5344CB8AC3E}">
        <p14:creationId xmlns:p14="http://schemas.microsoft.com/office/powerpoint/2010/main" val="267759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25DFB1B7-D16C-49BF-ACA8-32236136AA99}" type="datetimeFigureOut">
              <a:rPr lang="en-GB"/>
              <a:pPr>
                <a:defRPr/>
              </a:pPr>
              <a:t>30/06/2020</a:t>
            </a:fld>
            <a:endParaRPr lang="en-GB"/>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7" name="Slide Number Placeholder 6"/>
          <p:cNvSpPr>
            <a:spLocks noGrp="1"/>
          </p:cNvSpPr>
          <p:nvPr>
            <p:ph type="sldNum" sz="quarter" idx="12"/>
          </p:nvPr>
        </p:nvSpPr>
        <p:spPr/>
        <p:txBody>
          <a:bodyPr/>
          <a:lstStyle>
            <a:lvl1pPr>
              <a:defRPr>
                <a:latin typeface="Times New Roman" pitchFamily="18" charset="0"/>
              </a:defRPr>
            </a:lvl1pPr>
          </a:lstStyle>
          <a:p>
            <a:pPr>
              <a:defRPr/>
            </a:pPr>
            <a:fld id="{6DB41AB8-F5A2-40A7-BF66-E71081C24E9C}" type="slidenum">
              <a:rPr lang="en-GB" altLang="en-US"/>
              <a:pPr>
                <a:defRPr/>
              </a:pPr>
              <a:t>‹#›</a:t>
            </a:fld>
            <a:endParaRPr lang="en-GB" altLang="en-US"/>
          </a:p>
        </p:txBody>
      </p:sp>
    </p:spTree>
    <p:extLst>
      <p:ext uri="{BB962C8B-B14F-4D97-AF65-F5344CB8AC3E}">
        <p14:creationId xmlns:p14="http://schemas.microsoft.com/office/powerpoint/2010/main" val="1419818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1FD04C8-229E-4657-9872-9DD185521E86}" type="slidenum">
              <a:rPr lang="en-US" altLang="en-US"/>
              <a:pPr>
                <a:defRPr/>
              </a:pPr>
              <a:t>‹#›</a:t>
            </a:fld>
            <a:endParaRPr lang="en-US" altLang="en-US"/>
          </a:p>
        </p:txBody>
      </p:sp>
    </p:spTree>
    <p:extLst>
      <p:ext uri="{BB962C8B-B14F-4D97-AF65-F5344CB8AC3E}">
        <p14:creationId xmlns:p14="http://schemas.microsoft.com/office/powerpoint/2010/main" val="2625485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EA374CE0-E02E-4AC8-9D8A-C9436E94C8A4}" type="datetimeFigureOut">
              <a:rPr lang="en-GB"/>
              <a:pPr>
                <a:defRPr/>
              </a:pPr>
              <a:t>30/06/2020</a:t>
            </a:fld>
            <a:endParaRPr lang="en-GB"/>
          </a:p>
        </p:txBody>
      </p:sp>
      <p:sp>
        <p:nvSpPr>
          <p:cNvPr id="6" name="Footer Placeholder 5"/>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7" name="Slide Number Placeholder 6"/>
          <p:cNvSpPr>
            <a:spLocks noGrp="1"/>
          </p:cNvSpPr>
          <p:nvPr>
            <p:ph type="sldNum" sz="quarter" idx="12"/>
          </p:nvPr>
        </p:nvSpPr>
        <p:spPr/>
        <p:txBody>
          <a:bodyPr/>
          <a:lstStyle>
            <a:lvl1pPr>
              <a:defRPr>
                <a:latin typeface="Times New Roman" pitchFamily="18" charset="0"/>
              </a:defRPr>
            </a:lvl1pPr>
          </a:lstStyle>
          <a:p>
            <a:pPr>
              <a:defRPr/>
            </a:pPr>
            <a:fld id="{C7B6C11A-07A4-4D8B-8108-E32A74D5E19E}" type="slidenum">
              <a:rPr lang="en-GB" altLang="en-US"/>
              <a:pPr>
                <a:defRPr/>
              </a:pPr>
              <a:t>‹#›</a:t>
            </a:fld>
            <a:endParaRPr lang="en-GB" altLang="en-US"/>
          </a:p>
        </p:txBody>
      </p:sp>
    </p:spTree>
    <p:extLst>
      <p:ext uri="{BB962C8B-B14F-4D97-AF65-F5344CB8AC3E}">
        <p14:creationId xmlns:p14="http://schemas.microsoft.com/office/powerpoint/2010/main" val="3910156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457545E2-D992-4084-B7E7-E99CF6919632}" type="datetimeFigureOut">
              <a:rPr lang="en-GB"/>
              <a:pPr>
                <a:defRPr/>
              </a:pPr>
              <a:t>30/06/2020</a:t>
            </a:fld>
            <a:endParaRPr lang="en-GB"/>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6" name="Slide Number Placeholder 5"/>
          <p:cNvSpPr>
            <a:spLocks noGrp="1"/>
          </p:cNvSpPr>
          <p:nvPr>
            <p:ph type="sldNum" sz="quarter" idx="12"/>
          </p:nvPr>
        </p:nvSpPr>
        <p:spPr/>
        <p:txBody>
          <a:bodyPr/>
          <a:lstStyle>
            <a:lvl1pPr>
              <a:defRPr>
                <a:latin typeface="Times New Roman" pitchFamily="18" charset="0"/>
              </a:defRPr>
            </a:lvl1pPr>
          </a:lstStyle>
          <a:p>
            <a:pPr>
              <a:defRPr/>
            </a:pPr>
            <a:fld id="{BFD11E81-F535-4485-8CB7-C932540D6FFF}" type="slidenum">
              <a:rPr lang="en-GB" altLang="en-US"/>
              <a:pPr>
                <a:defRPr/>
              </a:pPr>
              <a:t>‹#›</a:t>
            </a:fld>
            <a:endParaRPr lang="en-GB" altLang="en-US"/>
          </a:p>
        </p:txBody>
      </p:sp>
    </p:spTree>
    <p:extLst>
      <p:ext uri="{BB962C8B-B14F-4D97-AF65-F5344CB8AC3E}">
        <p14:creationId xmlns:p14="http://schemas.microsoft.com/office/powerpoint/2010/main" val="39327414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fontAlgn="base">
              <a:spcBef>
                <a:spcPct val="0"/>
              </a:spcBef>
              <a:spcAft>
                <a:spcPct val="0"/>
              </a:spcAft>
              <a:defRPr>
                <a:latin typeface="Times New Roman" pitchFamily="18" charset="0"/>
              </a:defRPr>
            </a:lvl1pPr>
          </a:lstStyle>
          <a:p>
            <a:pPr>
              <a:defRPr/>
            </a:pPr>
            <a:fld id="{81CDA000-C7A1-4A2C-A216-F211156E231B}" type="datetimeFigureOut">
              <a:rPr lang="en-GB"/>
              <a:pPr>
                <a:defRPr/>
              </a:pPr>
              <a:t>30/06/2020</a:t>
            </a:fld>
            <a:endParaRPr lang="en-GB"/>
          </a:p>
        </p:txBody>
      </p:sp>
      <p:sp>
        <p:nvSpPr>
          <p:cNvPr id="5" name="Footer Placeholder 4"/>
          <p:cNvSpPr>
            <a:spLocks noGrp="1"/>
          </p:cNvSpPr>
          <p:nvPr>
            <p:ph type="ftr" sz="quarter" idx="11"/>
          </p:nvPr>
        </p:nvSpPr>
        <p:spPr/>
        <p:txBody>
          <a:bodyPr/>
          <a:lstStyle>
            <a:lvl1pPr fontAlgn="base">
              <a:spcBef>
                <a:spcPct val="0"/>
              </a:spcBef>
              <a:spcAft>
                <a:spcPct val="0"/>
              </a:spcAft>
              <a:defRPr>
                <a:latin typeface="Times New Roman" pitchFamily="18" charset="0"/>
              </a:defRPr>
            </a:lvl1pPr>
          </a:lstStyle>
          <a:p>
            <a:pPr>
              <a:defRPr/>
            </a:pPr>
            <a:endParaRPr lang="en-GB"/>
          </a:p>
        </p:txBody>
      </p:sp>
      <p:sp>
        <p:nvSpPr>
          <p:cNvPr id="6" name="Slide Number Placeholder 5"/>
          <p:cNvSpPr>
            <a:spLocks noGrp="1"/>
          </p:cNvSpPr>
          <p:nvPr>
            <p:ph type="sldNum" sz="quarter" idx="12"/>
          </p:nvPr>
        </p:nvSpPr>
        <p:spPr/>
        <p:txBody>
          <a:bodyPr/>
          <a:lstStyle>
            <a:lvl1pPr>
              <a:defRPr>
                <a:latin typeface="Times New Roman" pitchFamily="18" charset="0"/>
              </a:defRPr>
            </a:lvl1pPr>
          </a:lstStyle>
          <a:p>
            <a:pPr>
              <a:defRPr/>
            </a:pPr>
            <a:fld id="{5B57F203-0D92-42EA-A72D-22A20B8A85C3}" type="slidenum">
              <a:rPr lang="en-GB" altLang="en-US"/>
              <a:pPr>
                <a:defRPr/>
              </a:pPr>
              <a:t>‹#›</a:t>
            </a:fld>
            <a:endParaRPr lang="en-GB" altLang="en-US"/>
          </a:p>
        </p:txBody>
      </p:sp>
    </p:spTree>
    <p:extLst>
      <p:ext uri="{BB962C8B-B14F-4D97-AF65-F5344CB8AC3E}">
        <p14:creationId xmlns:p14="http://schemas.microsoft.com/office/powerpoint/2010/main" val="3593023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96312DF-A960-4B58-8FA9-F9FDA6D422CF}" type="slidenum">
              <a:rPr lang="en-US" altLang="en-US"/>
              <a:pPr>
                <a:defRPr/>
              </a:pPr>
              <a:t>‹#›</a:t>
            </a:fld>
            <a:endParaRPr lang="en-US" altLang="en-US"/>
          </a:p>
        </p:txBody>
      </p:sp>
    </p:spTree>
    <p:extLst>
      <p:ext uri="{BB962C8B-B14F-4D97-AF65-F5344CB8AC3E}">
        <p14:creationId xmlns:p14="http://schemas.microsoft.com/office/powerpoint/2010/main" val="1093948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7F820D2-1BA5-43C1-92FF-4D5764FB63A2}" type="slidenum">
              <a:rPr lang="en-US" altLang="en-US"/>
              <a:pPr>
                <a:defRPr/>
              </a:pPr>
              <a:t>‹#›</a:t>
            </a:fld>
            <a:endParaRPr lang="en-US" altLang="en-US"/>
          </a:p>
        </p:txBody>
      </p:sp>
    </p:spTree>
    <p:extLst>
      <p:ext uri="{BB962C8B-B14F-4D97-AF65-F5344CB8AC3E}">
        <p14:creationId xmlns:p14="http://schemas.microsoft.com/office/powerpoint/2010/main" val="3365686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51A2F17E-7823-4C94-8AFC-94DEFF4804FC}" type="slidenum">
              <a:rPr lang="en-US" altLang="en-US"/>
              <a:pPr>
                <a:defRPr/>
              </a:pPr>
              <a:t>‹#›</a:t>
            </a:fld>
            <a:endParaRPr lang="en-US" altLang="en-US"/>
          </a:p>
        </p:txBody>
      </p:sp>
    </p:spTree>
    <p:extLst>
      <p:ext uri="{BB962C8B-B14F-4D97-AF65-F5344CB8AC3E}">
        <p14:creationId xmlns:p14="http://schemas.microsoft.com/office/powerpoint/2010/main" val="3063256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2A3A75-E596-41CB-AF0B-F16B1620A59A}" type="slidenum">
              <a:rPr lang="en-US" altLang="en-US"/>
              <a:pPr>
                <a:defRPr/>
              </a:pPr>
              <a:t>‹#›</a:t>
            </a:fld>
            <a:endParaRPr lang="en-US" altLang="en-US"/>
          </a:p>
        </p:txBody>
      </p:sp>
    </p:spTree>
    <p:extLst>
      <p:ext uri="{BB962C8B-B14F-4D97-AF65-F5344CB8AC3E}">
        <p14:creationId xmlns:p14="http://schemas.microsoft.com/office/powerpoint/2010/main" val="394653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3DA4D811-8F62-4FDC-8FEF-630944824458}" type="slidenum">
              <a:rPr lang="en-US" altLang="en-US"/>
              <a:pPr>
                <a:defRPr/>
              </a:pPr>
              <a:t>‹#›</a:t>
            </a:fld>
            <a:endParaRPr lang="en-US" altLang="en-US"/>
          </a:p>
        </p:txBody>
      </p:sp>
    </p:spTree>
    <p:extLst>
      <p:ext uri="{BB962C8B-B14F-4D97-AF65-F5344CB8AC3E}">
        <p14:creationId xmlns:p14="http://schemas.microsoft.com/office/powerpoint/2010/main" val="1139828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BE203B8-9FDB-4E65-A21D-6693FCEC55B4}" type="slidenum">
              <a:rPr lang="en-US" altLang="en-US"/>
              <a:pPr>
                <a:defRPr/>
              </a:pPr>
              <a:t>‹#›</a:t>
            </a:fld>
            <a:endParaRPr lang="en-US" altLang="en-US"/>
          </a:p>
        </p:txBody>
      </p:sp>
    </p:spTree>
    <p:extLst>
      <p:ext uri="{BB962C8B-B14F-4D97-AF65-F5344CB8AC3E}">
        <p14:creationId xmlns:p14="http://schemas.microsoft.com/office/powerpoint/2010/main" val="534181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3D79644-C57A-433D-8289-15E1EF6216D3}" type="slidenum">
              <a:rPr lang="en-US" altLang="en-US"/>
              <a:pPr>
                <a:defRPr/>
              </a:pPr>
              <a:t>‹#›</a:t>
            </a:fld>
            <a:endParaRPr lang="en-US" altLang="en-US"/>
          </a:p>
        </p:txBody>
      </p:sp>
    </p:spTree>
    <p:extLst>
      <p:ext uri="{BB962C8B-B14F-4D97-AF65-F5344CB8AC3E}">
        <p14:creationId xmlns:p14="http://schemas.microsoft.com/office/powerpoint/2010/main" val="2385302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081AB610-DE2C-4783-8E6E-4658F13E5C94}"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GB" altLang="en-US" smtClean="0"/>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GB" altLang="en-US"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alibri"/>
              </a:defRPr>
            </a:lvl1pPr>
          </a:lstStyle>
          <a:p>
            <a:pPr>
              <a:defRPr/>
            </a:pPr>
            <a:fld id="{28F15880-2271-41D2-A48B-880EC7D06F5E}" type="datetimeFigureOut">
              <a:rPr lang="en-GB"/>
              <a:pPr>
                <a:defRPr/>
              </a:pPr>
              <a:t>30/06/2020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alibri"/>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a:defRPr/>
            </a:pPr>
            <a:fld id="{85E26BB8-091C-4E68-A69A-609283BC5DC8}"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85800" y="152400"/>
            <a:ext cx="7924800" cy="609600"/>
          </a:xfrm>
        </p:spPr>
        <p:txBody>
          <a:bodyPr/>
          <a:lstStyle/>
          <a:p>
            <a:pPr eaLnBrk="1" hangingPunct="1"/>
            <a:endParaRPr lang="en-IN" altLang="en-US" sz="4000" smtClean="0">
              <a:latin typeface="Arial" charset="0"/>
            </a:endParaRPr>
          </a:p>
        </p:txBody>
      </p:sp>
      <p:sp>
        <p:nvSpPr>
          <p:cNvPr id="14339"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endParaRPr lang="en-US" altLang="en-US" sz="2800" smtClean="0">
              <a:latin typeface="Arial" charset="0"/>
            </a:endParaRPr>
          </a:p>
          <a:p>
            <a:pPr algn="just" eaLnBrk="1" hangingPunct="1">
              <a:lnSpc>
                <a:spcPct val="90000"/>
              </a:lnSpc>
            </a:pPr>
            <a:endParaRPr lang="en-US" altLang="en-US" sz="2800" smtClean="0">
              <a:latin typeface="Arial" charset="0"/>
            </a:endParaRPr>
          </a:p>
          <a:p>
            <a:pPr algn="just" eaLnBrk="1" hangingPunct="1">
              <a:lnSpc>
                <a:spcPct val="90000"/>
              </a:lnSpc>
            </a:pPr>
            <a:endParaRPr lang="en-US" altLang="en-US" sz="2800" smtClean="0">
              <a:latin typeface="Arial" charset="0"/>
            </a:endParaRPr>
          </a:p>
          <a:p>
            <a:pPr algn="just" eaLnBrk="1" hangingPunct="1">
              <a:lnSpc>
                <a:spcPct val="90000"/>
              </a:lnSpc>
            </a:pPr>
            <a:endParaRPr lang="en-US" altLang="en-US" sz="2800" smtClean="0">
              <a:latin typeface="Arial" charset="0"/>
            </a:endParaRPr>
          </a:p>
          <a:p>
            <a:pPr algn="just" eaLnBrk="1" hangingPunct="1">
              <a:lnSpc>
                <a:spcPct val="90000"/>
              </a:lnSpc>
            </a:pPr>
            <a:endParaRPr lang="en-US" altLang="en-US" sz="2800" smtClean="0">
              <a:latin typeface="Arial" charset="0"/>
            </a:endParaRPr>
          </a:p>
          <a:p>
            <a:pPr eaLnBrk="1" hangingPunct="1">
              <a:lnSpc>
                <a:spcPct val="90000"/>
              </a:lnSpc>
            </a:pPr>
            <a:r>
              <a:rPr lang="en-US" altLang="en-US" sz="4000" smtClean="0">
                <a:latin typeface="Arial" charset="0"/>
              </a:rPr>
              <a:t>Damages</a:t>
            </a:r>
          </a:p>
        </p:txBody>
      </p:sp>
    </p:spTree>
  </p:cSld>
  <p:clrMapOvr>
    <a:masterClrMapping/>
  </p:clrMapOvr>
  <p:transition advTm="376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152400"/>
            <a:ext cx="7924800" cy="609600"/>
          </a:xfrm>
        </p:spPr>
        <p:txBody>
          <a:bodyPr/>
          <a:lstStyle/>
          <a:p>
            <a:pPr eaLnBrk="1" hangingPunct="1"/>
            <a:endParaRPr lang="en-US" altLang="en-US" sz="4000" smtClean="0">
              <a:latin typeface="Arial" charset="0"/>
            </a:endParaRPr>
          </a:p>
        </p:txBody>
      </p:sp>
      <p:sp>
        <p:nvSpPr>
          <p:cNvPr id="23555"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endParaRPr lang="en-IN" altLang="en-US" sz="2800" smtClean="0">
              <a:latin typeface="Arial" charset="0"/>
            </a:endParaRPr>
          </a:p>
        </p:txBody>
      </p:sp>
      <p:pic>
        <p:nvPicPr>
          <p:cNvPr id="23556" name="Picture 5" descr="D:\Desktop\pictures\downl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0"/>
            <a:ext cx="11185525" cy="741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subTitle" idx="1"/>
          </p:nvPr>
        </p:nvSpPr>
        <p:spPr>
          <a:xfrm>
            <a:off x="304800" y="152400"/>
            <a:ext cx="8534400" cy="64770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3600" smtClean="0">
              <a:latin typeface="Arial" charset="0"/>
            </a:endParaRPr>
          </a:p>
          <a:p>
            <a:pPr eaLnBrk="1" hangingPunct="1">
              <a:lnSpc>
                <a:spcPct val="90000"/>
              </a:lnSpc>
            </a:pPr>
            <a:endParaRPr lang="en-IN" altLang="en-US" sz="3600" smtClean="0">
              <a:latin typeface="Arial" charset="0"/>
            </a:endParaRPr>
          </a:p>
          <a:p>
            <a:pPr eaLnBrk="1" hangingPunct="1">
              <a:lnSpc>
                <a:spcPct val="90000"/>
              </a:lnSpc>
            </a:pPr>
            <a:endParaRPr lang="en-IN" altLang="en-US" sz="3600" smtClean="0">
              <a:latin typeface="Arial" charset="0"/>
            </a:endParaRPr>
          </a:p>
        </p:txBody>
      </p:sp>
      <p:pic>
        <p:nvPicPr>
          <p:cNvPr id="24579" name="Picture 4" descr="C:\Users\Akhil\Pictures\SBI_Advantage_Gold_More_Credit_Ca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317038"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2971800" y="2743200"/>
            <a:ext cx="37338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Payment default</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25603" name="Picture 2" descr="C:\Users\Akhil\Pictures\Oct 3, 2014\BL03_PG5_DHL_1979564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0"/>
            <a:ext cx="12044363" cy="691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1295400" y="2935288"/>
            <a:ext cx="28956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Delayed courier</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r>
              <a:rPr lang="en-IN" altLang="en-US" sz="4000" smtClean="0">
                <a:latin typeface="Arial" charset="0"/>
              </a:rPr>
              <a:t>For every breach, </a:t>
            </a:r>
          </a:p>
          <a:p>
            <a:pPr eaLnBrk="1" hangingPunct="1">
              <a:spcBef>
                <a:spcPct val="0"/>
              </a:spcBef>
            </a:pPr>
            <a:r>
              <a:rPr lang="en-IN" altLang="en-US" sz="4000" smtClean="0">
                <a:latin typeface="Arial" charset="0"/>
              </a:rPr>
              <a:t>damages can be claimed.</a:t>
            </a: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ctrTitle"/>
          </p:nvPr>
        </p:nvSpPr>
        <p:spPr>
          <a:xfrm>
            <a:off x="685800" y="152400"/>
            <a:ext cx="7924800" cy="609600"/>
          </a:xfrm>
        </p:spPr>
        <p:txBody>
          <a:bodyPr/>
          <a:lstStyle/>
          <a:p>
            <a:pPr eaLnBrk="1" hangingPunct="1"/>
            <a:endParaRPr lang="en-US" altLang="en-US" sz="4000" smtClean="0">
              <a:latin typeface="Arial" charset="0"/>
            </a:endParaRPr>
          </a:p>
        </p:txBody>
      </p:sp>
      <p:sp>
        <p:nvSpPr>
          <p:cNvPr id="6147"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defRPr/>
            </a:pPr>
            <a:endParaRPr lang="en-IN" sz="2800" dirty="0">
              <a:solidFill>
                <a:srgbClr val="FFFF00"/>
              </a:solidFill>
              <a:latin typeface="Arial" charset="0"/>
              <a:ea typeface="+mj-ea"/>
              <a:cs typeface="+mj-cs"/>
            </a:endParaRPr>
          </a:p>
          <a:p>
            <a:pPr algn="just" eaLnBrk="1" hangingPunct="1">
              <a:lnSpc>
                <a:spcPct val="90000"/>
              </a:lnSpc>
              <a:defRPr/>
            </a:pPr>
            <a:endParaRPr lang="en-US" sz="4000" dirty="0" smtClean="0">
              <a:solidFill>
                <a:srgbClr val="FFFF00"/>
              </a:solidFill>
              <a:latin typeface="Arial" charset="0"/>
              <a:ea typeface="+mj-ea"/>
              <a:cs typeface="+mj-cs"/>
            </a:endParaRPr>
          </a:p>
          <a:p>
            <a:pPr eaLnBrk="1" hangingPunct="1">
              <a:spcBef>
                <a:spcPts val="0"/>
              </a:spcBef>
              <a:defRPr/>
            </a:pPr>
            <a:endParaRPr lang="en-US" sz="4000" dirty="0" smtClean="0">
              <a:latin typeface="Arial" charset="0"/>
              <a:ea typeface="+mj-ea"/>
              <a:cs typeface="+mj-cs"/>
            </a:endParaRPr>
          </a:p>
          <a:p>
            <a:pPr eaLnBrk="1" hangingPunct="1">
              <a:spcBef>
                <a:spcPts val="0"/>
              </a:spcBef>
              <a:defRPr/>
            </a:pPr>
            <a:r>
              <a:rPr lang="en-US" sz="4000" dirty="0" smtClean="0">
                <a:latin typeface="Arial" charset="0"/>
                <a:ea typeface="+mj-ea"/>
                <a:cs typeface="+mj-cs"/>
              </a:rPr>
              <a:t>Principles of </a:t>
            </a:r>
          </a:p>
          <a:p>
            <a:pPr eaLnBrk="1" hangingPunct="1">
              <a:spcBef>
                <a:spcPts val="0"/>
              </a:spcBef>
              <a:defRPr/>
            </a:pPr>
            <a:r>
              <a:rPr lang="en-US" sz="4000" dirty="0" smtClean="0">
                <a:latin typeface="Arial" charset="0"/>
                <a:ea typeface="+mj-ea"/>
                <a:cs typeface="+mj-cs"/>
              </a:rPr>
              <a:t>award </a:t>
            </a:r>
            <a:r>
              <a:rPr lang="en-US" sz="4000" dirty="0">
                <a:latin typeface="Arial" charset="0"/>
                <a:ea typeface="+mj-ea"/>
                <a:cs typeface="+mj-cs"/>
              </a:rPr>
              <a:t>of </a:t>
            </a:r>
            <a:r>
              <a:rPr lang="en-US" sz="4000" dirty="0" smtClean="0">
                <a:latin typeface="Arial" charset="0"/>
                <a:ea typeface="+mj-ea"/>
                <a:cs typeface="+mj-cs"/>
              </a:rPr>
              <a:t>damages.</a:t>
            </a:r>
            <a:endParaRPr lang="en-IN" sz="2800" dirty="0" smtClean="0">
              <a:latin typeface="Arial" charset="0"/>
            </a:endParaRPr>
          </a:p>
        </p:txBody>
      </p:sp>
    </p:spTree>
  </p:cSld>
  <p:clrMapOvr>
    <a:masterClrMapping/>
  </p:clrMapOvr>
  <p:transition advTm="2247"/>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r>
              <a:rPr lang="en-US" altLang="en-US" sz="4000" smtClean="0">
                <a:latin typeface="Arial" charset="0"/>
              </a:rPr>
              <a:t>Specific performance:</a:t>
            </a:r>
          </a:p>
          <a:p>
            <a:pPr eaLnBrk="1" hangingPunct="1">
              <a:spcBef>
                <a:spcPct val="0"/>
              </a:spcBef>
            </a:pPr>
            <a:endParaRPr lang="en-US" altLang="en-US" sz="4000" smtClean="0">
              <a:latin typeface="Arial" charset="0"/>
            </a:endParaRPr>
          </a:p>
          <a:p>
            <a:pPr eaLnBrk="1" hangingPunct="1">
              <a:spcBef>
                <a:spcPct val="0"/>
              </a:spcBef>
            </a:pPr>
            <a:r>
              <a:rPr lang="en-US" altLang="en-US" sz="4000" smtClean="0">
                <a:latin typeface="Arial" charset="0"/>
              </a:rPr>
              <a:t>made to do</a:t>
            </a:r>
          </a:p>
          <a:p>
            <a:pPr eaLnBrk="1" hangingPunct="1">
              <a:spcBef>
                <a:spcPct val="0"/>
              </a:spcBef>
            </a:pPr>
            <a:r>
              <a:rPr lang="en-US" altLang="en-US" sz="4000" smtClean="0">
                <a:latin typeface="Arial" charset="0"/>
              </a:rPr>
              <a:t> the contractual duty.</a:t>
            </a:r>
          </a:p>
          <a:p>
            <a:pPr eaLnBrk="1" hangingPunct="1">
              <a:spcBef>
                <a:spcPct val="0"/>
              </a:spcBef>
            </a:pPr>
            <a:endParaRPr lang="en-US" altLang="en-US" sz="4000" smtClean="0">
              <a:latin typeface="Arial" charset="0"/>
            </a:endParaRPr>
          </a:p>
          <a:p>
            <a:pPr eaLnBrk="1" hangingPunct="1">
              <a:spcBef>
                <a:spcPct val="0"/>
              </a:spcBef>
            </a:pPr>
            <a:r>
              <a:rPr lang="en-US" altLang="en-US" sz="4000" smtClean="0">
                <a:latin typeface="Arial" charset="0"/>
              </a:rPr>
              <a:t> </a:t>
            </a: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endParaRPr lang="en-US" altLang="en-US" sz="4000" smtClean="0">
              <a:latin typeface="Arial" charset="0"/>
            </a:endParaRPr>
          </a:p>
          <a:p>
            <a:pPr eaLnBrk="1" hangingPunct="1">
              <a:spcBef>
                <a:spcPct val="0"/>
              </a:spcBef>
            </a:pPr>
            <a:r>
              <a:rPr lang="en-US" altLang="en-US" sz="4000" smtClean="0">
                <a:latin typeface="Arial" charset="0"/>
              </a:rPr>
              <a:t>Specific performance:</a:t>
            </a:r>
          </a:p>
          <a:p>
            <a:pPr eaLnBrk="1" hangingPunct="1">
              <a:spcBef>
                <a:spcPct val="0"/>
              </a:spcBef>
            </a:pPr>
            <a:r>
              <a:rPr lang="en-US" altLang="en-US" sz="4000" smtClean="0">
                <a:latin typeface="Arial" charset="0"/>
              </a:rPr>
              <a:t> </a:t>
            </a:r>
          </a:p>
          <a:p>
            <a:pPr eaLnBrk="1" hangingPunct="1">
              <a:spcBef>
                <a:spcPct val="0"/>
              </a:spcBef>
            </a:pPr>
            <a:r>
              <a:rPr lang="en-US" altLang="en-US" sz="4000" smtClean="0">
                <a:latin typeface="Arial" charset="0"/>
              </a:rPr>
              <a:t>awarded only in contracts on </a:t>
            </a:r>
          </a:p>
          <a:p>
            <a:pPr eaLnBrk="1" hangingPunct="1">
              <a:spcBef>
                <a:spcPct val="0"/>
              </a:spcBef>
            </a:pPr>
            <a:r>
              <a:rPr lang="en-US" altLang="en-US" sz="4000" smtClean="0">
                <a:latin typeface="Arial" charset="0"/>
              </a:rPr>
              <a:t>immovable property.</a:t>
            </a: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r>
              <a:rPr lang="en-IN" altLang="en-US" sz="3600" smtClean="0">
                <a:latin typeface="Arial" charset="0"/>
              </a:rPr>
              <a:t>What are</a:t>
            </a:r>
          </a:p>
          <a:p>
            <a:pPr eaLnBrk="1" hangingPunct="1">
              <a:spcBef>
                <a:spcPct val="0"/>
              </a:spcBef>
            </a:pPr>
            <a:r>
              <a:rPr lang="en-IN" altLang="en-US" sz="3600" smtClean="0">
                <a:latin typeface="Arial" charset="0"/>
              </a:rPr>
              <a:t> immovable properties?</a:t>
            </a: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p:txBody>
      </p:sp>
      <p:pic>
        <p:nvPicPr>
          <p:cNvPr id="31747" name="Picture 3" descr="C:\Users\Akhil\Pictures\Oct 3, 2014\Rough_pasture_near_Plas-uchaf_-_geograph.org.uk_-_139359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04363" cy="712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3886200" y="5715000"/>
            <a:ext cx="1169988"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Land</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32771" name="Picture 2" descr="D:\Desktop\pictures\Valdresflya_Stones_Bould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0"/>
            <a:ext cx="9407525" cy="705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2579688" y="5867400"/>
            <a:ext cx="41910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Soil, rock and boulders</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ctrTitle"/>
          </p:nvPr>
        </p:nvSpPr>
        <p:spPr>
          <a:xfrm>
            <a:off x="685800" y="152400"/>
            <a:ext cx="7924800" cy="609600"/>
          </a:xfrm>
        </p:spPr>
        <p:txBody>
          <a:bodyPr>
            <a:normAutofit fontScale="90000"/>
          </a:bodyPr>
          <a:lstStyle/>
          <a:p>
            <a:pPr eaLnBrk="1" hangingPunct="1">
              <a:defRPr/>
            </a:pPr>
            <a:r>
              <a:rPr lang="en-US" sz="4000" dirty="0" smtClean="0">
                <a:latin typeface="Arial" charset="0"/>
              </a:rPr>
              <a:t>Acknowledgement</a:t>
            </a:r>
            <a:endParaRPr lang="en-IN" sz="4000" dirty="0" smtClean="0">
              <a:latin typeface="Arial" charset="0"/>
            </a:endParaRPr>
          </a:p>
        </p:txBody>
      </p:sp>
      <p:sp>
        <p:nvSpPr>
          <p:cNvPr id="15363" name="Rectangle 3"/>
          <p:cNvSpPr>
            <a:spLocks noGrp="1" noChangeArrowheads="1"/>
          </p:cNvSpPr>
          <p:nvPr>
            <p:ph type="subTitle" idx="1"/>
          </p:nvPr>
        </p:nvSpPr>
        <p:spPr>
          <a:xfrm>
            <a:off x="457200" y="1066800"/>
            <a:ext cx="8382000" cy="5562600"/>
          </a:xfrm>
        </p:spPr>
        <p:txBody>
          <a:bodyPr/>
          <a:lstStyle/>
          <a:p>
            <a:pPr algn="just" eaLnBrk="1" hangingPunct="1"/>
            <a:r>
              <a:rPr lang="en-US" altLang="en-US" sz="2800" smtClean="0">
                <a:latin typeface="Arial" charset="0"/>
              </a:rPr>
              <a:t>The images/ video clips in the presentation are drawn from different internet sites for the purposes of classroom instruction.</a:t>
            </a:r>
          </a:p>
          <a:p>
            <a:pPr algn="just" eaLnBrk="1" hangingPunct="1"/>
            <a:endParaRPr lang="en-US" altLang="en-US" sz="2800" smtClean="0">
              <a:latin typeface="Arial" charset="0"/>
            </a:endParaRPr>
          </a:p>
          <a:p>
            <a:pPr algn="just" eaLnBrk="1" hangingPunct="1"/>
            <a:r>
              <a:rPr lang="en-US" altLang="en-US" sz="2800" smtClean="0">
                <a:latin typeface="Arial" charset="0"/>
              </a:rPr>
              <a:t>The references to the sources are at the end of the presentation.</a:t>
            </a:r>
          </a:p>
        </p:txBody>
      </p:sp>
    </p:spTree>
  </p:cSld>
  <p:clrMapOvr>
    <a:masterClrMapping/>
  </p:clrMapOvr>
  <p:transition advTm="10345"/>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33795" name="Picture 2" descr="D:\Desktop\pictures\rehabilitated-riverbed-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8100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3886200" y="5715000"/>
            <a:ext cx="1169988"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Sand</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34819" name="Picture 2" descr="D:\Desktop\pictures\Pangong-tso-Lake-between-Tibet-and-Ind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0"/>
            <a:ext cx="10263188" cy="698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2438400" y="5867400"/>
            <a:ext cx="40386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Lake, ponds and rivers</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35843" name="Picture 2" descr="D:\Desktop\pictures\an_open_cast_coal_m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845675"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2895600" y="5715000"/>
            <a:ext cx="34290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Mines and minerals</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36867" name="Picture 2" descr="D:\Desktop\pictures\hou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0"/>
            <a:ext cx="9345613" cy="694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3733800" y="6007100"/>
            <a:ext cx="15240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House</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37891" name="Picture 2" descr="D:\Desktop\pictures\MNC at Bangalo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0"/>
            <a:ext cx="9264650" cy="694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3733800" y="6007100"/>
            <a:ext cx="17526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Building</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38915" name="Picture 2" descr="D:\Desktop\pictures\Oil-Refine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900" y="-125413"/>
            <a:ext cx="12111038" cy="6983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3733800" y="6007100"/>
            <a:ext cx="15240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Factory</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39939" name="Picture 2" descr="D:\Desktop\pictures\Gaoliang_Bri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98438"/>
            <a:ext cx="9407525" cy="705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6"/>
          <p:cNvSpPr txBox="1">
            <a:spLocks/>
          </p:cNvSpPr>
          <p:nvPr/>
        </p:nvSpPr>
        <p:spPr bwMode="auto">
          <a:xfrm>
            <a:off x="3009900" y="5715000"/>
            <a:ext cx="15240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Bridge</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40963" name="Picture 2" descr="D:\Desktop\pictures\0910 Nov 16, 2009 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448800" cy="7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3733800" y="6007100"/>
            <a:ext cx="18288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Runway</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subTitle" idx="1"/>
          </p:nvPr>
        </p:nvSpPr>
        <p:spPr>
          <a:xfrm>
            <a:off x="152400" y="228600"/>
            <a:ext cx="8686800" cy="64008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r>
              <a:rPr lang="en-IN" altLang="en-US" sz="4000" smtClean="0">
                <a:latin typeface="Arial" charset="0"/>
              </a:rPr>
              <a:t>What are the contracts </a:t>
            </a:r>
          </a:p>
          <a:p>
            <a:pPr eaLnBrk="1" hangingPunct="1">
              <a:spcBef>
                <a:spcPct val="0"/>
              </a:spcBef>
            </a:pPr>
            <a:r>
              <a:rPr lang="en-IN" altLang="en-US" sz="4000" smtClean="0">
                <a:latin typeface="Arial" charset="0"/>
              </a:rPr>
              <a:t>on immovable property?</a:t>
            </a:r>
          </a:p>
          <a:p>
            <a:pPr eaLnBrk="1" hangingPunct="1">
              <a:spcBef>
                <a:spcPct val="0"/>
              </a:spcBef>
            </a:pPr>
            <a:endParaRPr lang="en-IN" altLang="en-US" sz="4000" smtClean="0">
              <a:latin typeface="Arial" charset="0"/>
            </a:endParaRPr>
          </a:p>
          <a:p>
            <a:pPr eaLnBrk="1" hangingPunct="1">
              <a:spcBef>
                <a:spcPct val="0"/>
              </a:spcBef>
            </a:pPr>
            <a:r>
              <a:rPr lang="en-IN" altLang="en-US" sz="4000" smtClean="0">
                <a:latin typeface="Arial" charset="0"/>
              </a:rPr>
              <a:t>Sale, lease and mortgage</a:t>
            </a:r>
          </a:p>
        </p:txBody>
      </p:sp>
    </p:spTree>
  </p:cSld>
  <p:clrMapOvr>
    <a:masterClrMapping/>
  </p:clrMapOvr>
  <p:transition advTm="416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10">
                                            <p:txEl>
                                              <p:pRg st="7" end="7"/>
                                            </p:txEl>
                                          </p:spTgt>
                                        </p:tgtEl>
                                        <p:attrNameLst>
                                          <p:attrName>style.visibility</p:attrName>
                                        </p:attrNameLst>
                                      </p:cBhvr>
                                      <p:to>
                                        <p:strVal val="visible"/>
                                      </p:to>
                                    </p:set>
                                    <p:anim calcmode="lin" valueType="num">
                                      <p:cBhvr additive="base">
                                        <p:cTn id="7" dur="500" fill="hold"/>
                                        <p:tgtEl>
                                          <p:spTgt spid="43010">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0">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subTitle" idx="1"/>
          </p:nvPr>
        </p:nvSpPr>
        <p:spPr>
          <a:xfrm>
            <a:off x="152400" y="228600"/>
            <a:ext cx="8686800" cy="64008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r>
              <a:rPr lang="en-IN" altLang="en-US" sz="4000" smtClean="0">
                <a:latin typeface="Arial" charset="0"/>
              </a:rPr>
              <a:t>In all other contracts,</a:t>
            </a:r>
          </a:p>
          <a:p>
            <a:pPr eaLnBrk="1" hangingPunct="1">
              <a:spcBef>
                <a:spcPct val="0"/>
              </a:spcBef>
            </a:pPr>
            <a:r>
              <a:rPr lang="en-IN" altLang="en-US" sz="4000" smtClean="0">
                <a:latin typeface="Arial" charset="0"/>
              </a:rPr>
              <a:t> losses are covered by money.</a:t>
            </a:r>
          </a:p>
          <a:p>
            <a:pPr eaLnBrk="1" hangingPunct="1">
              <a:spcBef>
                <a:spcPct val="0"/>
              </a:spcBef>
            </a:pPr>
            <a:endParaRPr lang="en-IN" altLang="en-US" sz="4000" smtClean="0">
              <a:latin typeface="Arial" charset="0"/>
            </a:endParaRPr>
          </a:p>
        </p:txBody>
      </p:sp>
    </p:spTree>
  </p:cSld>
  <p:clrMapOvr>
    <a:masterClrMapping/>
  </p:clrMapOvr>
  <p:transition advTm="4165"/>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spcBef>
                <a:spcPct val="0"/>
              </a:spcBef>
            </a:pPr>
            <a:r>
              <a:rPr lang="en-IN" altLang="en-US" sz="4000" dirty="0" smtClean="0">
                <a:latin typeface="Arial" charset="0"/>
              </a:rPr>
              <a:t>Breach and damages</a:t>
            </a:r>
          </a:p>
          <a:p>
            <a:pPr eaLnBrk="1" hangingPunct="1">
              <a:spcBef>
                <a:spcPct val="0"/>
              </a:spcBef>
            </a:pPr>
            <a:r>
              <a:rPr lang="en-IN" altLang="en-US" sz="4000" dirty="0" smtClean="0">
                <a:latin typeface="Arial" charset="0"/>
              </a:rPr>
              <a:t> go together.</a:t>
            </a:r>
          </a:p>
          <a:p>
            <a:pPr algn="just" eaLnBrk="1" hangingPunct="1">
              <a:lnSpc>
                <a:spcPct val="90000"/>
              </a:lnSpc>
            </a:pPr>
            <a:endParaRPr lang="en-IN" altLang="en-US" sz="2800" dirty="0" smtClean="0">
              <a:latin typeface="Arial" charset="0"/>
            </a:endParaRPr>
          </a:p>
        </p:txBody>
      </p:sp>
    </p:spTree>
  </p:cSld>
  <p:clrMapOvr>
    <a:masterClrMapping/>
  </p:clrMapOvr>
  <p:transition advTm="4399"/>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44035" name="Picture 2" descr="D:\Desktop\pictures\050.S.I.T. NZ...Excalibu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8100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914400" y="2972008"/>
            <a:ext cx="6705600" cy="2123658"/>
          </a:xfrm>
          <a:prstGeom prst="rect">
            <a:avLst/>
          </a:prstGeom>
          <a:noFill/>
          <a:ln>
            <a:noFill/>
          </a:ln>
          <a:extLst/>
        </p:spPr>
        <p:txBody>
          <a:bodyPr anchor="ctr">
            <a:spAutoFit/>
          </a:bodyPr>
          <a:lstStyle/>
          <a:p>
            <a:pPr algn="ctr">
              <a:defRPr/>
            </a:pPr>
            <a:r>
              <a:rPr lang="en-IN" sz="4400" kern="0" dirty="0">
                <a:latin typeface="+mj-lt"/>
                <a:ea typeface="+mj-ea"/>
                <a:cs typeface="+mj-cs"/>
              </a:rPr>
              <a:t>Pebble is the </a:t>
            </a:r>
            <a:r>
              <a:rPr lang="en-IN" sz="4400" kern="0" dirty="0" smtClean="0">
                <a:latin typeface="+mj-lt"/>
                <a:ea typeface="+mj-ea"/>
                <a:cs typeface="+mj-cs"/>
              </a:rPr>
              <a:t>breach. </a:t>
            </a:r>
            <a:endParaRPr lang="en-IN" sz="4400" kern="0" dirty="0">
              <a:latin typeface="+mj-lt"/>
              <a:ea typeface="+mj-ea"/>
              <a:cs typeface="+mj-cs"/>
            </a:endParaRPr>
          </a:p>
          <a:p>
            <a:pPr algn="ctr">
              <a:defRPr/>
            </a:pPr>
            <a:r>
              <a:rPr lang="en-IN" sz="4400" kern="0" dirty="0">
                <a:latin typeface="+mj-lt"/>
                <a:ea typeface="+mj-ea"/>
                <a:cs typeface="+mj-cs"/>
              </a:rPr>
              <a:t>R</a:t>
            </a:r>
            <a:r>
              <a:rPr lang="en-IN" sz="4400" kern="0" dirty="0" smtClean="0">
                <a:latin typeface="+mj-lt"/>
                <a:ea typeface="+mj-ea"/>
                <a:cs typeface="+mj-cs"/>
              </a:rPr>
              <a:t>ipples</a:t>
            </a:r>
            <a:r>
              <a:rPr lang="en-IN" sz="4400" kern="0" dirty="0">
                <a:latin typeface="+mj-lt"/>
                <a:ea typeface="+mj-ea"/>
                <a:cs typeface="+mj-cs"/>
              </a:rPr>
              <a:t>, </a:t>
            </a:r>
          </a:p>
          <a:p>
            <a:pPr algn="ctr">
              <a:defRPr/>
            </a:pPr>
            <a:r>
              <a:rPr lang="en-IN" sz="4400" kern="0" dirty="0">
                <a:latin typeface="+mj-lt"/>
                <a:ea typeface="+mj-ea"/>
                <a:cs typeface="+mj-cs"/>
              </a:rPr>
              <a:t>the consequences.</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46083" name="Picture 2" descr="D:\Desktop\pictures\050.S.I.T. NZ...Excalibu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8100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6"/>
          <p:cNvSpPr txBox="1">
            <a:spLocks/>
          </p:cNvSpPr>
          <p:nvPr/>
        </p:nvSpPr>
        <p:spPr bwMode="auto">
          <a:xfrm>
            <a:off x="1524000" y="4429125"/>
            <a:ext cx="4343400" cy="1363663"/>
          </a:xfrm>
          <a:prstGeom prst="rect">
            <a:avLst/>
          </a:prstGeom>
          <a:noFill/>
          <a:ln>
            <a:noFill/>
          </a:ln>
          <a:extLst/>
        </p:spPr>
        <p:txBody>
          <a:bodyPr anchor="ctr">
            <a:spAutoFit/>
          </a:bodyPr>
          <a:lstStyle/>
          <a:p>
            <a:pPr algn="ctr">
              <a:lnSpc>
                <a:spcPct val="120000"/>
              </a:lnSpc>
              <a:spcAft>
                <a:spcPts val="0"/>
              </a:spcAft>
              <a:defRPr/>
            </a:pPr>
            <a:r>
              <a:rPr lang="en-IN" sz="3600" kern="0" dirty="0">
                <a:latin typeface="+mj-lt"/>
                <a:ea typeface="+mj-ea"/>
                <a:cs typeface="+mj-cs"/>
              </a:rPr>
              <a:t>How for do we go in awarding damages?</a:t>
            </a:r>
          </a:p>
        </p:txBody>
      </p:sp>
      <p:cxnSp>
        <p:nvCxnSpPr>
          <p:cNvPr id="3" name="Straight Arrow Connector 2"/>
          <p:cNvCxnSpPr/>
          <p:nvPr/>
        </p:nvCxnSpPr>
        <p:spPr>
          <a:xfrm>
            <a:off x="1524000" y="5110163"/>
            <a:ext cx="4619625" cy="0"/>
          </a:xfrm>
          <a:prstGeom prst="straightConnector1">
            <a:avLst/>
          </a:prstGeom>
          <a:ln w="38100">
            <a:headEnd type="arrow"/>
            <a:tailEnd type="arrow"/>
          </a:ln>
        </p:spPr>
        <p:style>
          <a:lnRef idx="1">
            <a:schemeClr val="dk1"/>
          </a:lnRef>
          <a:fillRef idx="0">
            <a:schemeClr val="dk1"/>
          </a:fillRef>
          <a:effectRef idx="0">
            <a:schemeClr val="dk1"/>
          </a:effectRef>
          <a:fontRef idx="minor">
            <a:schemeClr val="tx1"/>
          </a:fontRef>
        </p:style>
      </p:cxnSp>
      <p:sp>
        <p:nvSpPr>
          <p:cNvPr id="6" name="Title 6"/>
          <p:cNvSpPr txBox="1">
            <a:spLocks/>
          </p:cNvSpPr>
          <p:nvPr/>
        </p:nvSpPr>
        <p:spPr bwMode="auto">
          <a:xfrm>
            <a:off x="1166813" y="1371600"/>
            <a:ext cx="5334000" cy="1076325"/>
          </a:xfrm>
          <a:prstGeom prst="rect">
            <a:avLst/>
          </a:prstGeom>
          <a:noFill/>
          <a:ln>
            <a:noFill/>
          </a:ln>
          <a:extLst/>
        </p:spPr>
        <p:txBody>
          <a:bodyPr anchor="ctr">
            <a:spAutoFit/>
          </a:bodyPr>
          <a:lstStyle/>
          <a:p>
            <a:pPr algn="ctr">
              <a:defRPr/>
            </a:pPr>
            <a:r>
              <a:rPr lang="en-IN" sz="3200" kern="0" dirty="0">
                <a:latin typeface="+mj-lt"/>
                <a:ea typeface="+mj-ea"/>
                <a:cs typeface="+mj-cs"/>
              </a:rPr>
              <a:t>As far as the parties intend to go. It is their contract.</a:t>
            </a:r>
          </a:p>
        </p:txBody>
      </p:sp>
      <p:sp>
        <p:nvSpPr>
          <p:cNvPr id="7" name="Title 6"/>
          <p:cNvSpPr txBox="1">
            <a:spLocks/>
          </p:cNvSpPr>
          <p:nvPr/>
        </p:nvSpPr>
        <p:spPr bwMode="auto">
          <a:xfrm>
            <a:off x="1517650" y="2743200"/>
            <a:ext cx="4953000" cy="1077913"/>
          </a:xfrm>
          <a:prstGeom prst="rect">
            <a:avLst/>
          </a:prstGeom>
          <a:noFill/>
          <a:ln>
            <a:noFill/>
          </a:ln>
          <a:extLst/>
        </p:spPr>
        <p:txBody>
          <a:bodyPr anchor="ctr">
            <a:spAutoFit/>
          </a:bodyPr>
          <a:lstStyle/>
          <a:p>
            <a:pPr algn="ctr">
              <a:defRPr/>
            </a:pPr>
            <a:r>
              <a:rPr lang="en-IN" sz="3200" kern="0" dirty="0">
                <a:latin typeface="+mj-lt"/>
                <a:ea typeface="+mj-ea"/>
                <a:cs typeface="+mj-cs"/>
              </a:rPr>
              <a:t>But most contracts were silent on consequences.</a:t>
            </a:r>
          </a:p>
        </p:txBody>
      </p:sp>
      <p:sp>
        <p:nvSpPr>
          <p:cNvPr id="8" name="Title 6"/>
          <p:cNvSpPr txBox="1">
            <a:spLocks/>
          </p:cNvSpPr>
          <p:nvPr/>
        </p:nvSpPr>
        <p:spPr bwMode="auto">
          <a:xfrm>
            <a:off x="1447800" y="613008"/>
            <a:ext cx="5334000" cy="584775"/>
          </a:xfrm>
          <a:prstGeom prst="rect">
            <a:avLst/>
          </a:prstGeom>
          <a:solidFill>
            <a:srgbClr val="002060"/>
          </a:solidFill>
          <a:ln>
            <a:noFill/>
          </a:ln>
          <a:extLst/>
        </p:spPr>
        <p:txBody>
          <a:bodyPr anchor="ctr">
            <a:spAutoFit/>
          </a:bodyPr>
          <a:lstStyle/>
          <a:p>
            <a:pPr algn="ctr">
              <a:defRPr/>
            </a:pPr>
            <a:r>
              <a:rPr lang="en-US" sz="3200" kern="0" dirty="0" smtClean="0">
                <a:latin typeface="+mj-lt"/>
                <a:ea typeface="+mj-ea"/>
                <a:cs typeface="+mj-cs"/>
              </a:rPr>
              <a:t>Every breach has consequences</a:t>
            </a:r>
            <a:endParaRPr lang="en-IN" sz="3200" kern="0" dirty="0">
              <a:latin typeface="+mj-lt"/>
              <a:ea typeface="+mj-ea"/>
              <a:cs typeface="+mj-cs"/>
            </a:endParaRP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47107" name="Picture 2" descr="D:\Desktop\pictures\050.S.I.T. NZ...Excalibu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81000"/>
            <a:ext cx="10160000" cy="76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6"/>
          <p:cNvSpPr txBox="1">
            <a:spLocks/>
          </p:cNvSpPr>
          <p:nvPr/>
        </p:nvSpPr>
        <p:spPr bwMode="auto">
          <a:xfrm>
            <a:off x="1066800" y="2701925"/>
            <a:ext cx="6400800" cy="1570038"/>
          </a:xfrm>
          <a:prstGeom prst="rect">
            <a:avLst/>
          </a:prstGeom>
          <a:noFill/>
          <a:ln>
            <a:noFill/>
          </a:ln>
          <a:extLst/>
        </p:spPr>
        <p:txBody>
          <a:bodyPr anchor="ctr">
            <a:spAutoFit/>
          </a:bodyPr>
          <a:lstStyle/>
          <a:p>
            <a:pPr algn="ctr">
              <a:defRPr/>
            </a:pPr>
            <a:r>
              <a:rPr lang="en-IN" sz="3200" kern="0" dirty="0">
                <a:latin typeface="+mj-lt"/>
                <a:ea typeface="+mj-ea"/>
                <a:cs typeface="+mj-cs"/>
              </a:rPr>
              <a:t>The courts found it complex to imply consequences. The judgements were lengthy and philosophical.</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type="subTitle" idx="1"/>
          </p:nvPr>
        </p:nvSpPr>
        <p:spPr>
          <a:xfrm>
            <a:off x="228600" y="228600"/>
            <a:ext cx="8610600" cy="64008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r>
              <a:rPr lang="en-IN" altLang="en-US" sz="4000" smtClean="0">
                <a:latin typeface="Arial" charset="0"/>
              </a:rPr>
              <a:t>Businesses readily learnt</a:t>
            </a:r>
          </a:p>
          <a:p>
            <a:pPr eaLnBrk="1" hangingPunct="1">
              <a:spcBef>
                <a:spcPct val="0"/>
              </a:spcBef>
            </a:pPr>
            <a:r>
              <a:rPr lang="en-IN" altLang="en-US" sz="4000" smtClean="0">
                <a:latin typeface="Arial" charset="0"/>
              </a:rPr>
              <a:t> to provide on consequences.</a:t>
            </a:r>
          </a:p>
          <a:p>
            <a:pPr eaLnBrk="1" hangingPunct="1">
              <a:spcBef>
                <a:spcPct val="0"/>
              </a:spcBef>
            </a:pPr>
            <a:endParaRPr lang="en-IN" altLang="en-US" sz="3600" smtClean="0">
              <a:latin typeface="Arial" charset="0"/>
            </a:endParaRPr>
          </a:p>
          <a:p>
            <a:pPr eaLnBrk="1" hangingPunct="1">
              <a:spcBef>
                <a:spcPct val="0"/>
              </a:spcBef>
            </a:pPr>
            <a:endParaRPr lang="en-IN" altLang="en-US" sz="3600" smtClean="0">
              <a:latin typeface="Arial" charset="0"/>
            </a:endParaRPr>
          </a:p>
          <a:p>
            <a:pPr eaLnBrk="1" hangingPunct="1">
              <a:spcBef>
                <a:spcPct val="0"/>
              </a:spcBef>
            </a:pPr>
            <a:endParaRPr lang="en-IN" altLang="en-US" sz="3600" smtClean="0">
              <a:latin typeface="Arial" charset="0"/>
            </a:endParaRPr>
          </a:p>
          <a:p>
            <a:pPr eaLnBrk="1" hangingPunct="1">
              <a:lnSpc>
                <a:spcPct val="90000"/>
              </a:lnSpc>
            </a:pPr>
            <a:endParaRPr lang="en-IN" altLang="en-US" sz="36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12231"/>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subTitle" idx="1"/>
          </p:nvPr>
        </p:nvSpPr>
        <p:spPr>
          <a:xfrm>
            <a:off x="228600" y="228600"/>
            <a:ext cx="8610600" cy="64008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r>
              <a:rPr lang="en-IN" altLang="en-US" sz="4000" smtClean="0">
                <a:latin typeface="Arial" charset="0"/>
              </a:rPr>
              <a:t>Most contracts provide:</a:t>
            </a:r>
          </a:p>
          <a:p>
            <a:pPr eaLnBrk="1" hangingPunct="1">
              <a:spcBef>
                <a:spcPct val="0"/>
              </a:spcBef>
            </a:pPr>
            <a:r>
              <a:rPr lang="en-IN" altLang="en-US" sz="4000" smtClean="0">
                <a:latin typeface="Arial" charset="0"/>
              </a:rPr>
              <a:t> </a:t>
            </a:r>
          </a:p>
          <a:p>
            <a:pPr eaLnBrk="1" hangingPunct="1">
              <a:spcBef>
                <a:spcPct val="0"/>
              </a:spcBef>
            </a:pPr>
            <a:r>
              <a:rPr lang="en-IN" altLang="en-US" sz="4000" smtClean="0">
                <a:latin typeface="Arial" charset="0"/>
              </a:rPr>
              <a:t>There will be no liabilities for consequential losses</a:t>
            </a:r>
          </a:p>
          <a:p>
            <a:pPr eaLnBrk="1" hangingPunct="1">
              <a:spcBef>
                <a:spcPct val="0"/>
              </a:spcBef>
            </a:pPr>
            <a:r>
              <a:rPr lang="en-IN" altLang="en-US" sz="4000" smtClean="0">
                <a:latin typeface="Arial" charset="0"/>
              </a:rPr>
              <a:t> or indirect losses.</a:t>
            </a:r>
          </a:p>
          <a:p>
            <a:pPr eaLnBrk="1" hangingPunct="1">
              <a:spcBef>
                <a:spcPct val="0"/>
              </a:spcBef>
            </a:pPr>
            <a:endParaRPr lang="en-IN" altLang="en-US" sz="3600" smtClean="0">
              <a:latin typeface="Arial" charset="0"/>
            </a:endParaRPr>
          </a:p>
          <a:p>
            <a:pPr eaLnBrk="1" hangingPunct="1">
              <a:spcBef>
                <a:spcPct val="0"/>
              </a:spcBef>
            </a:pPr>
            <a:endParaRPr lang="en-IN" altLang="en-US" sz="3600" smtClean="0">
              <a:latin typeface="Arial" charset="0"/>
            </a:endParaRPr>
          </a:p>
          <a:p>
            <a:pPr eaLnBrk="1" hangingPunct="1">
              <a:lnSpc>
                <a:spcPct val="90000"/>
              </a:lnSpc>
            </a:pPr>
            <a:endParaRPr lang="en-IN" altLang="en-US" sz="36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12231"/>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r>
              <a:rPr lang="en-US" altLang="en-US" sz="3600" smtClean="0">
                <a:latin typeface="Arial" charset="0"/>
              </a:rPr>
              <a:t>Recall: </a:t>
            </a:r>
          </a:p>
          <a:p>
            <a:pPr eaLnBrk="1" hangingPunct="1">
              <a:lnSpc>
                <a:spcPct val="90000"/>
              </a:lnSpc>
            </a:pPr>
            <a:endParaRPr lang="en-US" altLang="en-US" sz="3600" smtClean="0">
              <a:latin typeface="Arial" charset="0"/>
            </a:endParaRPr>
          </a:p>
          <a:p>
            <a:pPr eaLnBrk="1" hangingPunct="1">
              <a:lnSpc>
                <a:spcPct val="90000"/>
              </a:lnSpc>
            </a:pPr>
            <a:r>
              <a:rPr lang="en-US" altLang="en-US" sz="3600" smtClean="0">
                <a:latin typeface="Arial" charset="0"/>
              </a:rPr>
              <a:t>Courier case from session 2-3. This case introduced us to signed written contracts. </a:t>
            </a: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685800" y="152400"/>
            <a:ext cx="7924800" cy="609600"/>
          </a:xfrm>
        </p:spPr>
        <p:txBody>
          <a:bodyPr/>
          <a:lstStyle/>
          <a:p>
            <a:pPr eaLnBrk="1" hangingPunct="1"/>
            <a:r>
              <a:rPr lang="en-US" altLang="en-US" sz="4000" smtClean="0">
                <a:latin typeface="Arial" charset="0"/>
              </a:rPr>
              <a:t>Courier Case: Contract Terms</a:t>
            </a:r>
          </a:p>
        </p:txBody>
      </p:sp>
      <p:sp>
        <p:nvSpPr>
          <p:cNvPr id="51203" name="Rectangle 3"/>
          <p:cNvSpPr>
            <a:spLocks noGrp="1" noChangeArrowheads="1"/>
          </p:cNvSpPr>
          <p:nvPr>
            <p:ph type="subTitle" idx="1"/>
          </p:nvPr>
        </p:nvSpPr>
        <p:spPr>
          <a:xfrm>
            <a:off x="457200" y="1066800"/>
            <a:ext cx="8382000" cy="5562600"/>
          </a:xfrm>
        </p:spPr>
        <p:txBody>
          <a:bodyPr/>
          <a:lstStyle/>
          <a:p>
            <a:pPr algn="just" eaLnBrk="1" hangingPunct="1">
              <a:lnSpc>
                <a:spcPct val="80000"/>
              </a:lnSpc>
            </a:pPr>
            <a:r>
              <a:rPr lang="en-GB" altLang="en-US" sz="1200" smtClean="0">
                <a:latin typeface="Arial" charset="0"/>
              </a:rPr>
              <a:t>1. The sender must mention the complete postal address with pincode. In addition, the telephone number of the receiver must be mentioned.</a:t>
            </a:r>
          </a:p>
          <a:p>
            <a:pPr algn="just" eaLnBrk="1" hangingPunct="1">
              <a:lnSpc>
                <a:spcPct val="80000"/>
              </a:lnSpc>
            </a:pPr>
            <a:endParaRPr lang="en-GB" altLang="en-US" sz="1200" smtClean="0">
              <a:latin typeface="Arial" charset="0"/>
            </a:endParaRPr>
          </a:p>
          <a:p>
            <a:pPr algn="just" eaLnBrk="1" hangingPunct="1">
              <a:lnSpc>
                <a:spcPct val="80000"/>
              </a:lnSpc>
            </a:pPr>
            <a:r>
              <a:rPr lang="en-GB" altLang="en-US" sz="1200" smtClean="0">
                <a:latin typeface="Arial" charset="0"/>
              </a:rPr>
              <a:t>2. In the case of a consignment which is not a document, the sender will provide the description of the goods and its value.</a:t>
            </a:r>
            <a:endParaRPr lang="en-US" altLang="en-US" sz="1200" smtClean="0">
              <a:latin typeface="Arial" charset="0"/>
            </a:endParaRPr>
          </a:p>
          <a:p>
            <a:pPr algn="just" eaLnBrk="1" hangingPunct="1">
              <a:lnSpc>
                <a:spcPct val="80000"/>
              </a:lnSpc>
            </a:pPr>
            <a:r>
              <a:rPr lang="en-GB" altLang="en-US" sz="1200" smtClean="0">
                <a:latin typeface="Arial" charset="0"/>
              </a:rPr>
              <a:t>3. The following articles will not be accepted for carriage:</a:t>
            </a:r>
          </a:p>
          <a:p>
            <a:pPr algn="just" eaLnBrk="1" hangingPunct="1">
              <a:lnSpc>
                <a:spcPct val="80000"/>
              </a:lnSpc>
            </a:pPr>
            <a:endParaRPr lang="en-GB" altLang="en-US" sz="1200" smtClean="0">
              <a:latin typeface="Arial" charset="0"/>
            </a:endParaRPr>
          </a:p>
          <a:p>
            <a:pPr algn="just" eaLnBrk="1" hangingPunct="1">
              <a:lnSpc>
                <a:spcPct val="80000"/>
              </a:lnSpc>
            </a:pPr>
            <a:r>
              <a:rPr lang="en-GB" altLang="en-US" sz="1200" smtClean="0">
                <a:latin typeface="Arial" charset="0"/>
              </a:rPr>
              <a:t>4. City Express will not provide any insurance coverage for any consignments sent, even if the value of the consignment is declared by the sender or required to be declared by City Express.</a:t>
            </a:r>
          </a:p>
          <a:p>
            <a:pPr algn="just" eaLnBrk="1" hangingPunct="1">
              <a:lnSpc>
                <a:spcPct val="80000"/>
              </a:lnSpc>
            </a:pPr>
            <a:endParaRPr lang="en-GB" altLang="en-US" sz="2400" smtClean="0">
              <a:latin typeface="Arial" charset="0"/>
            </a:endParaRPr>
          </a:p>
          <a:p>
            <a:pPr algn="just" eaLnBrk="1" hangingPunct="1">
              <a:lnSpc>
                <a:spcPct val="80000"/>
              </a:lnSpc>
            </a:pPr>
            <a:r>
              <a:rPr lang="en-GB" altLang="en-US" sz="3600" smtClean="0">
                <a:latin typeface="Arial" charset="0"/>
              </a:rPr>
              <a:t>5. …City Express will not be responsible for any consequential losses.</a:t>
            </a:r>
          </a:p>
          <a:p>
            <a:pPr algn="just" eaLnBrk="1" hangingPunct="1">
              <a:lnSpc>
                <a:spcPct val="80000"/>
              </a:lnSpc>
            </a:pPr>
            <a:endParaRPr lang="en-GB" altLang="en-US" sz="2400" smtClean="0">
              <a:latin typeface="Arial" charset="0"/>
            </a:endParaRPr>
          </a:p>
          <a:p>
            <a:pPr algn="just" eaLnBrk="1" hangingPunct="1">
              <a:lnSpc>
                <a:spcPct val="80000"/>
              </a:lnSpc>
            </a:pPr>
            <a:r>
              <a:rPr lang="en-GB" altLang="en-US" sz="1200" smtClean="0">
                <a:latin typeface="Arial" charset="0"/>
              </a:rPr>
              <a:t>6. No compensation or refund will be paid due to late delivery of this consignment”.  </a:t>
            </a:r>
          </a:p>
          <a:p>
            <a:pPr algn="just" eaLnBrk="1" hangingPunct="1">
              <a:lnSpc>
                <a:spcPct val="80000"/>
              </a:lnSpc>
            </a:pPr>
            <a:r>
              <a:rPr lang="en-GB" altLang="en-US" sz="1200" smtClean="0">
                <a:latin typeface="Arial" charset="0"/>
              </a:rPr>
              <a:t>     </a:t>
            </a:r>
          </a:p>
          <a:p>
            <a:pPr algn="just" eaLnBrk="1" hangingPunct="1">
              <a:lnSpc>
                <a:spcPct val="80000"/>
              </a:lnSpc>
            </a:pPr>
            <a:r>
              <a:rPr lang="en-GB" altLang="en-US" sz="1200" smtClean="0">
                <a:latin typeface="Arial" charset="0"/>
              </a:rPr>
              <a:t>7. Queries on consignment should be raised within 30 days from the date dispatch of consignment.</a:t>
            </a:r>
            <a:endParaRPr lang="en-US" altLang="en-US" sz="1200" smtClean="0">
              <a:latin typeface="Arial" charset="0"/>
            </a:endParaRPr>
          </a:p>
          <a:p>
            <a:pPr algn="just" eaLnBrk="1" hangingPunct="1">
              <a:lnSpc>
                <a:spcPct val="80000"/>
              </a:lnSpc>
            </a:pPr>
            <a:r>
              <a:rPr lang="en-GB" altLang="en-US" sz="1200" smtClean="0">
                <a:latin typeface="Arial" charset="0"/>
              </a:rPr>
              <a:t>8. Octroi,  or any other tax or duty levied on the consignment shall be born by the consignor/consignee. The amount would need to be paid by the consignor/consignee immediately on demand.</a:t>
            </a:r>
          </a:p>
          <a:p>
            <a:pPr algn="just" eaLnBrk="1" hangingPunct="1">
              <a:lnSpc>
                <a:spcPct val="80000"/>
              </a:lnSpc>
            </a:pPr>
            <a:endParaRPr lang="en-GB" altLang="en-US" sz="1200" smtClean="0">
              <a:latin typeface="Arial" charset="0"/>
            </a:endParaRPr>
          </a:p>
          <a:p>
            <a:pPr algn="just" eaLnBrk="1" hangingPunct="1">
              <a:lnSpc>
                <a:spcPct val="80000"/>
              </a:lnSpc>
            </a:pPr>
            <a:r>
              <a:rPr lang="en-GB" altLang="en-US" sz="1200" smtClean="0">
                <a:latin typeface="Arial" charset="0"/>
              </a:rPr>
              <a:t>9. The sender will be entirely responsible for civil and criminal consequences arising from consigning or attempting to consign any prohibited item listed under clause 3.</a:t>
            </a:r>
          </a:p>
          <a:p>
            <a:pPr algn="just" eaLnBrk="1" hangingPunct="1">
              <a:lnSpc>
                <a:spcPct val="80000"/>
              </a:lnSpc>
            </a:pPr>
            <a:endParaRPr lang="en-GB" altLang="en-US" sz="1200" smtClean="0">
              <a:latin typeface="Arial" charset="0"/>
            </a:endParaRPr>
          </a:p>
          <a:p>
            <a:pPr algn="just" eaLnBrk="1" hangingPunct="1">
              <a:lnSpc>
                <a:spcPct val="80000"/>
              </a:lnSpc>
            </a:pPr>
            <a:r>
              <a:rPr lang="en-GB" altLang="en-US" sz="1200" smtClean="0">
                <a:latin typeface="Arial" charset="0"/>
              </a:rPr>
              <a:t>10. Any dispute, controversy or claim arising out of or relating to the contract shall be subject to the jurisdiction of Courts of Mumbai.</a:t>
            </a:r>
            <a:endParaRPr lang="en-US" altLang="en-US" sz="1200" smtClean="0">
              <a:latin typeface="Arial" charset="0"/>
            </a:endParaRPr>
          </a:p>
        </p:txBody>
      </p:sp>
    </p:spTree>
  </p:cSld>
  <p:clrMapOvr>
    <a:masterClrMapping/>
  </p:clrMapOvr>
  <p:transition advTm="6505"/>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r>
              <a:rPr lang="en-IN" altLang="en-US" sz="4000" smtClean="0">
                <a:latin typeface="Arial" charset="0"/>
              </a:rPr>
              <a:t>What then is</a:t>
            </a:r>
          </a:p>
          <a:p>
            <a:pPr eaLnBrk="1" hangingPunct="1">
              <a:spcBef>
                <a:spcPct val="0"/>
              </a:spcBef>
            </a:pPr>
            <a:r>
              <a:rPr lang="en-IN" altLang="en-US" sz="4000" smtClean="0">
                <a:latin typeface="Arial" charset="0"/>
              </a:rPr>
              <a:t> a direct loss?</a:t>
            </a: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spcBef>
                <a:spcPct val="0"/>
              </a:spcBef>
            </a:pPr>
            <a:r>
              <a:rPr lang="en-US" altLang="en-US" sz="4000" dirty="0" smtClean="0">
                <a:latin typeface="Arial" charset="0"/>
              </a:rPr>
              <a:t>Recall: </a:t>
            </a:r>
          </a:p>
          <a:p>
            <a:pPr eaLnBrk="1" hangingPunct="1">
              <a:spcBef>
                <a:spcPct val="0"/>
              </a:spcBef>
            </a:pPr>
            <a:endParaRPr lang="en-US" altLang="en-US" sz="4000" dirty="0" smtClean="0">
              <a:latin typeface="Arial" charset="0"/>
            </a:endParaRPr>
          </a:p>
          <a:p>
            <a:pPr eaLnBrk="1" hangingPunct="1">
              <a:spcBef>
                <a:spcPct val="0"/>
              </a:spcBef>
            </a:pPr>
            <a:r>
              <a:rPr lang="en-US" altLang="en-US" sz="4000" dirty="0" smtClean="0">
                <a:latin typeface="Arial" charset="0"/>
              </a:rPr>
              <a:t>Contract law had developed</a:t>
            </a:r>
          </a:p>
          <a:p>
            <a:pPr eaLnBrk="1" hangingPunct="1">
              <a:spcBef>
                <a:spcPct val="0"/>
              </a:spcBef>
            </a:pPr>
            <a:r>
              <a:rPr lang="en-US" altLang="en-US" sz="4000" dirty="0" smtClean="0">
                <a:latin typeface="Arial" charset="0"/>
              </a:rPr>
              <a:t> with traders, buying and selling goods for money and profit.</a:t>
            </a:r>
            <a:endParaRPr lang="en-IN" altLang="en-US" sz="4000" dirty="0" smtClean="0">
              <a:latin typeface="Arial" charset="0"/>
            </a:endParaRPr>
          </a:p>
        </p:txBody>
      </p:sp>
    </p:spTree>
    <p:extLst>
      <p:ext uri="{BB962C8B-B14F-4D97-AF65-F5344CB8AC3E}">
        <p14:creationId xmlns:p14="http://schemas.microsoft.com/office/powerpoint/2010/main" val="2796121650"/>
      </p:ext>
    </p:extLst>
  </p:cSld>
  <p:clrMapOvr>
    <a:masterClrMapping/>
  </p:clrMapOvr>
  <p:transition advTm="4399"/>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spcBef>
                <a:spcPct val="0"/>
              </a:spcBef>
            </a:pPr>
            <a:r>
              <a:rPr lang="en-GB" altLang="en-US" sz="4000" dirty="0" smtClean="0">
                <a:latin typeface="Arial" charset="0"/>
              </a:rPr>
              <a:t>Principle for damages </a:t>
            </a:r>
          </a:p>
          <a:p>
            <a:pPr eaLnBrk="1" hangingPunct="1">
              <a:spcBef>
                <a:spcPct val="0"/>
              </a:spcBef>
            </a:pPr>
            <a:endParaRPr lang="en-GB" altLang="en-US" sz="4000" dirty="0" smtClean="0">
              <a:latin typeface="Arial" charset="0"/>
            </a:endParaRPr>
          </a:p>
          <a:p>
            <a:pPr eaLnBrk="1" hangingPunct="1">
              <a:spcBef>
                <a:spcPct val="0"/>
              </a:spcBef>
            </a:pPr>
            <a:r>
              <a:rPr lang="en-GB" altLang="en-US" sz="4000" dirty="0" smtClean="0">
                <a:latin typeface="Arial" charset="0"/>
              </a:rPr>
              <a:t>Money to put the parties</a:t>
            </a:r>
          </a:p>
          <a:p>
            <a:pPr eaLnBrk="1" hangingPunct="1">
              <a:spcBef>
                <a:spcPct val="0"/>
              </a:spcBef>
            </a:pPr>
            <a:r>
              <a:rPr lang="en-GB" altLang="en-US" sz="4000" dirty="0" smtClean="0">
                <a:latin typeface="Arial" charset="0"/>
              </a:rPr>
              <a:t> in a position, as if </a:t>
            </a:r>
          </a:p>
          <a:p>
            <a:pPr eaLnBrk="1" hangingPunct="1">
              <a:spcBef>
                <a:spcPct val="0"/>
              </a:spcBef>
            </a:pPr>
            <a:r>
              <a:rPr lang="en-GB" altLang="en-US" sz="4000" dirty="0" smtClean="0">
                <a:latin typeface="Arial" charset="0"/>
              </a:rPr>
              <a:t>the contract were not breached.</a:t>
            </a:r>
          </a:p>
          <a:p>
            <a:pPr eaLnBrk="1" hangingPunct="1">
              <a:lnSpc>
                <a:spcPct val="90000"/>
              </a:lnSpc>
            </a:pPr>
            <a:endParaRPr lang="en-GB" altLang="en-US" sz="3600" dirty="0" smtClean="0">
              <a:latin typeface="Arial" charset="0"/>
            </a:endParaRPr>
          </a:p>
          <a:p>
            <a:pPr algn="just" eaLnBrk="1" hangingPunct="1">
              <a:lnSpc>
                <a:spcPct val="90000"/>
              </a:lnSpc>
            </a:pPr>
            <a:endParaRPr lang="en-IN" altLang="en-US" sz="2800" dirty="0" smtClean="0">
              <a:latin typeface="Arial" charset="0"/>
            </a:endParaRPr>
          </a:p>
        </p:txBody>
      </p:sp>
    </p:spTree>
    <p:extLst>
      <p:ext uri="{BB962C8B-B14F-4D97-AF65-F5344CB8AC3E}">
        <p14:creationId xmlns:p14="http://schemas.microsoft.com/office/powerpoint/2010/main" val="3474360699"/>
      </p:ext>
    </p:extLst>
  </p:cSld>
  <p:clrMapOvr>
    <a:masterClrMapping/>
  </p:clrMapOvr>
  <p:transition advTm="4399"/>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685800" y="152400"/>
            <a:ext cx="7924800" cy="609600"/>
          </a:xfrm>
        </p:spPr>
        <p:txBody>
          <a:bodyPr/>
          <a:lstStyle/>
          <a:p>
            <a:pPr eaLnBrk="1" hangingPunct="1"/>
            <a:endParaRPr lang="en-US" altLang="en-US" sz="4000" smtClean="0">
              <a:latin typeface="Arial" charset="0"/>
            </a:endParaRPr>
          </a:p>
        </p:txBody>
      </p:sp>
      <p:sp>
        <p:nvSpPr>
          <p:cNvPr id="26627"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endParaRPr lang="en-US" altLang="en-US" sz="2800" smtClean="0">
              <a:solidFill>
                <a:srgbClr val="FFFFFF"/>
              </a:solidFill>
              <a:latin typeface="Arial" charset="0"/>
            </a:endParaRPr>
          </a:p>
          <a:p>
            <a:pPr algn="just" eaLnBrk="1" hangingPunct="1">
              <a:lnSpc>
                <a:spcPct val="90000"/>
              </a:lnSpc>
            </a:pPr>
            <a:endParaRPr lang="en-US" altLang="en-US" sz="2800" smtClean="0">
              <a:solidFill>
                <a:srgbClr val="FFFFFF"/>
              </a:solidFill>
              <a:latin typeface="Arial" charset="0"/>
            </a:endParaRPr>
          </a:p>
          <a:p>
            <a:pPr eaLnBrk="1" hangingPunct="1">
              <a:spcBef>
                <a:spcPct val="0"/>
              </a:spcBef>
            </a:pPr>
            <a:r>
              <a:rPr lang="en-US" altLang="en-US" sz="4000" smtClean="0">
                <a:solidFill>
                  <a:srgbClr val="FFFFFF"/>
                </a:solidFill>
                <a:latin typeface="Arial" charset="0"/>
              </a:rPr>
              <a:t>For every breach of </a:t>
            </a:r>
          </a:p>
          <a:p>
            <a:pPr eaLnBrk="1" hangingPunct="1">
              <a:spcBef>
                <a:spcPct val="0"/>
              </a:spcBef>
            </a:pPr>
            <a:r>
              <a:rPr lang="en-US" altLang="en-US" sz="4000" smtClean="0">
                <a:solidFill>
                  <a:srgbClr val="FFFFFF"/>
                </a:solidFill>
                <a:latin typeface="Arial" charset="0"/>
              </a:rPr>
              <a:t>a term of a contract,</a:t>
            </a:r>
          </a:p>
          <a:p>
            <a:pPr eaLnBrk="1" hangingPunct="1">
              <a:spcBef>
                <a:spcPct val="0"/>
              </a:spcBef>
            </a:pPr>
            <a:r>
              <a:rPr lang="en-US" altLang="en-US" sz="4000" smtClean="0">
                <a:solidFill>
                  <a:srgbClr val="FFFFFF"/>
                </a:solidFill>
                <a:latin typeface="Arial" charset="0"/>
              </a:rPr>
              <a:t> </a:t>
            </a:r>
          </a:p>
          <a:p>
            <a:pPr eaLnBrk="1" hangingPunct="1">
              <a:spcBef>
                <a:spcPct val="0"/>
              </a:spcBef>
            </a:pPr>
            <a:r>
              <a:rPr lang="en-US" altLang="en-US" sz="4000" smtClean="0">
                <a:solidFill>
                  <a:srgbClr val="FFFFFF"/>
                </a:solidFill>
                <a:latin typeface="Arial" charset="0"/>
              </a:rPr>
              <a:t>the suffering party has </a:t>
            </a:r>
          </a:p>
          <a:p>
            <a:pPr eaLnBrk="1" hangingPunct="1">
              <a:spcBef>
                <a:spcPct val="0"/>
              </a:spcBef>
            </a:pPr>
            <a:r>
              <a:rPr lang="en-US" altLang="en-US" sz="4000" smtClean="0">
                <a:solidFill>
                  <a:srgbClr val="FFFFFF"/>
                </a:solidFill>
                <a:latin typeface="Arial" charset="0"/>
              </a:rPr>
              <a:t>a right to claim damages.</a:t>
            </a:r>
          </a:p>
          <a:p>
            <a:pPr algn="just" eaLnBrk="1" hangingPunct="1">
              <a:lnSpc>
                <a:spcPct val="90000"/>
              </a:lnSpc>
            </a:pPr>
            <a:endParaRPr lang="en-US" altLang="en-US" sz="2800" smtClean="0">
              <a:solidFill>
                <a:srgbClr val="FFFFFF"/>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27">
                                            <p:txEl>
                                              <p:pRg st="5" end="5"/>
                                            </p:txEl>
                                          </p:spTgt>
                                        </p:tgtEl>
                                        <p:attrNameLst>
                                          <p:attrName>style.visibility</p:attrName>
                                        </p:attrNameLst>
                                      </p:cBhvr>
                                      <p:to>
                                        <p:strVal val="visible"/>
                                      </p:to>
                                    </p:set>
                                    <p:anim calcmode="lin" valueType="num">
                                      <p:cBhvr additive="base">
                                        <p:cTn id="7" dur="500" fill="hold"/>
                                        <p:tgtEl>
                                          <p:spTgt spid="26627">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627">
                                            <p:txEl>
                                              <p:pRg st="6" end="6"/>
                                            </p:txEl>
                                          </p:spTgt>
                                        </p:tgtEl>
                                        <p:attrNameLst>
                                          <p:attrName>style.visibility</p:attrName>
                                        </p:attrNameLst>
                                      </p:cBhvr>
                                      <p:to>
                                        <p:strVal val="visible"/>
                                      </p:to>
                                    </p:set>
                                    <p:anim calcmode="lin" valueType="num">
                                      <p:cBhvr additive="base">
                                        <p:cTn id="11" dur="500" fill="hold"/>
                                        <p:tgtEl>
                                          <p:spTgt spid="26627">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6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GB" altLang="en-US" sz="3600" dirty="0" smtClean="0">
              <a:latin typeface="Arial" charset="0"/>
            </a:endParaRPr>
          </a:p>
          <a:p>
            <a:pPr eaLnBrk="1" hangingPunct="1">
              <a:spcBef>
                <a:spcPct val="0"/>
              </a:spcBef>
            </a:pPr>
            <a:r>
              <a:rPr lang="en-GB" altLang="en-US" sz="4000" dirty="0" smtClean="0">
                <a:latin typeface="Arial" charset="0"/>
              </a:rPr>
              <a:t>Money to make it as good</a:t>
            </a:r>
          </a:p>
          <a:p>
            <a:pPr eaLnBrk="1" hangingPunct="1">
              <a:spcBef>
                <a:spcPct val="0"/>
              </a:spcBef>
            </a:pPr>
            <a:r>
              <a:rPr lang="en-GB" altLang="en-US" sz="4000" dirty="0" smtClean="0">
                <a:latin typeface="Arial" charset="0"/>
              </a:rPr>
              <a:t> as if the contract were performed.</a:t>
            </a:r>
          </a:p>
          <a:p>
            <a:pPr eaLnBrk="1" hangingPunct="1">
              <a:lnSpc>
                <a:spcPct val="90000"/>
              </a:lnSpc>
            </a:pPr>
            <a:endParaRPr lang="en-GB" altLang="en-US" sz="3600" dirty="0" smtClean="0">
              <a:latin typeface="Arial" charset="0"/>
            </a:endParaRPr>
          </a:p>
          <a:p>
            <a:pPr algn="just" eaLnBrk="1" hangingPunct="1">
              <a:lnSpc>
                <a:spcPct val="90000"/>
              </a:lnSpc>
            </a:pPr>
            <a:endParaRPr lang="en-IN" altLang="en-US" sz="2800" dirty="0" smtClean="0">
              <a:latin typeface="Arial" charset="0"/>
            </a:endParaRPr>
          </a:p>
        </p:txBody>
      </p:sp>
    </p:spTree>
    <p:extLst>
      <p:ext uri="{BB962C8B-B14F-4D97-AF65-F5344CB8AC3E}">
        <p14:creationId xmlns:p14="http://schemas.microsoft.com/office/powerpoint/2010/main" val="1300311503"/>
      </p:ext>
    </p:extLst>
  </p:cSld>
  <p:clrMapOvr>
    <a:masterClrMapping/>
  </p:clrMapOvr>
  <p:transition advTm="4399"/>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a:latin typeface="Arial" charset="0"/>
            </a:endParaRPr>
          </a:p>
          <a:p>
            <a:pPr eaLnBrk="1" hangingPunct="1">
              <a:lnSpc>
                <a:spcPct val="90000"/>
              </a:lnSpc>
            </a:pPr>
            <a:r>
              <a:rPr lang="en-IN" altLang="en-US" sz="4000" dirty="0" smtClean="0">
                <a:latin typeface="Arial" charset="0"/>
              </a:rPr>
              <a:t>Seller in breach:</a:t>
            </a:r>
          </a:p>
          <a:p>
            <a:pPr eaLnBrk="1" hangingPunct="1">
              <a:lnSpc>
                <a:spcPct val="90000"/>
              </a:lnSpc>
            </a:pPr>
            <a:endParaRPr lang="en-IN" altLang="en-US" sz="4000" dirty="0" smtClean="0">
              <a:latin typeface="Arial" charset="0"/>
            </a:endParaRPr>
          </a:p>
          <a:p>
            <a:pPr eaLnBrk="1" hangingPunct="1">
              <a:lnSpc>
                <a:spcPct val="90000"/>
              </a:lnSpc>
            </a:pPr>
            <a:r>
              <a:rPr lang="en-IN" altLang="en-US" sz="4000" dirty="0" smtClean="0">
                <a:latin typeface="Arial" charset="0"/>
              </a:rPr>
              <a:t>The buyer could buy in the market </a:t>
            </a:r>
          </a:p>
          <a:p>
            <a:pPr eaLnBrk="1" hangingPunct="1">
              <a:lnSpc>
                <a:spcPct val="90000"/>
              </a:lnSpc>
            </a:pPr>
            <a:r>
              <a:rPr lang="en-IN" altLang="en-US" sz="4000" dirty="0" smtClean="0">
                <a:latin typeface="Arial" charset="0"/>
              </a:rPr>
              <a:t>and claim the difference </a:t>
            </a:r>
            <a:endParaRPr lang="en-IN" altLang="en-US" sz="4000" dirty="0">
              <a:latin typeface="Arial" charset="0"/>
            </a:endParaRPr>
          </a:p>
          <a:p>
            <a:pPr eaLnBrk="1" hangingPunct="1">
              <a:lnSpc>
                <a:spcPct val="90000"/>
              </a:lnSpc>
            </a:pPr>
            <a:r>
              <a:rPr lang="en-IN" altLang="en-US" sz="4000" dirty="0" smtClean="0">
                <a:latin typeface="Arial" charset="0"/>
              </a:rPr>
              <a:t>as damages.</a:t>
            </a:r>
          </a:p>
          <a:p>
            <a:pPr algn="just" eaLnBrk="1" hangingPunct="1">
              <a:lnSpc>
                <a:spcPct val="90000"/>
              </a:lnSpc>
            </a:pPr>
            <a:endParaRPr lang="en-IN" altLang="en-US" sz="2800" dirty="0">
              <a:latin typeface="Arial" charset="0"/>
            </a:endParaRPr>
          </a:p>
        </p:txBody>
      </p:sp>
    </p:spTree>
    <p:extLst>
      <p:ext uri="{BB962C8B-B14F-4D97-AF65-F5344CB8AC3E}">
        <p14:creationId xmlns:p14="http://schemas.microsoft.com/office/powerpoint/2010/main" val="1987769108"/>
      </p:ext>
    </p:extLst>
  </p:cSld>
  <p:clrMapOvr>
    <a:masterClrMapping/>
  </p:clrMapOvr>
  <p:transition advTm="4399"/>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eaLnBrk="1" hangingPunct="1">
              <a:lnSpc>
                <a:spcPct val="90000"/>
              </a:lnSpc>
            </a:pPr>
            <a:r>
              <a:rPr lang="en-IN" altLang="en-US" sz="4000" dirty="0" smtClean="0">
                <a:latin typeface="Arial" charset="0"/>
              </a:rPr>
              <a:t>Buyer in breach:</a:t>
            </a:r>
          </a:p>
          <a:p>
            <a:pPr eaLnBrk="1" hangingPunct="1">
              <a:lnSpc>
                <a:spcPct val="90000"/>
              </a:lnSpc>
            </a:pPr>
            <a:endParaRPr lang="en-IN" altLang="en-US" sz="4000" dirty="0" smtClean="0">
              <a:latin typeface="Arial" charset="0"/>
            </a:endParaRPr>
          </a:p>
          <a:p>
            <a:pPr eaLnBrk="1" hangingPunct="1">
              <a:lnSpc>
                <a:spcPct val="90000"/>
              </a:lnSpc>
            </a:pPr>
            <a:r>
              <a:rPr lang="en-IN" altLang="en-US" sz="4000" dirty="0" smtClean="0">
                <a:latin typeface="Arial" charset="0"/>
              </a:rPr>
              <a:t>The seller could sell in the market </a:t>
            </a:r>
          </a:p>
          <a:p>
            <a:pPr eaLnBrk="1" hangingPunct="1">
              <a:lnSpc>
                <a:spcPct val="90000"/>
              </a:lnSpc>
            </a:pPr>
            <a:r>
              <a:rPr lang="en-IN" altLang="en-US" sz="4000" dirty="0" smtClean="0">
                <a:latin typeface="Arial" charset="0"/>
              </a:rPr>
              <a:t>and claim the difference </a:t>
            </a:r>
            <a:endParaRPr lang="en-IN" altLang="en-US" sz="4000" dirty="0">
              <a:latin typeface="Arial" charset="0"/>
            </a:endParaRPr>
          </a:p>
          <a:p>
            <a:pPr eaLnBrk="1" hangingPunct="1">
              <a:lnSpc>
                <a:spcPct val="90000"/>
              </a:lnSpc>
            </a:pPr>
            <a:r>
              <a:rPr lang="en-IN" altLang="en-US" sz="4000" dirty="0" smtClean="0">
                <a:latin typeface="Arial" charset="0"/>
              </a:rPr>
              <a:t>as damages.</a:t>
            </a:r>
          </a:p>
          <a:p>
            <a:pPr eaLnBrk="1" hangingPunct="1">
              <a:lnSpc>
                <a:spcPct val="90000"/>
              </a:lnSpc>
            </a:pPr>
            <a:endParaRPr lang="en-IN" altLang="en-US" sz="4000" dirty="0" smtClean="0">
              <a:latin typeface="Arial" charset="0"/>
            </a:endParaRPr>
          </a:p>
          <a:p>
            <a:pPr eaLnBrk="1" hangingPunct="1">
              <a:lnSpc>
                <a:spcPct val="90000"/>
              </a:lnSpc>
            </a:pPr>
            <a:r>
              <a:rPr lang="en-IN" altLang="en-US" sz="4000" dirty="0" smtClean="0">
                <a:latin typeface="Arial" charset="0"/>
              </a:rPr>
              <a:t>Lost </a:t>
            </a:r>
            <a:r>
              <a:rPr lang="en-IN" altLang="en-US" sz="4000" dirty="0">
                <a:latin typeface="Arial" charset="0"/>
              </a:rPr>
              <a:t>a customer and </a:t>
            </a:r>
            <a:r>
              <a:rPr lang="en-IN" altLang="en-US" sz="4000" dirty="0" smtClean="0">
                <a:latin typeface="Arial" charset="0"/>
              </a:rPr>
              <a:t>could </a:t>
            </a:r>
          </a:p>
          <a:p>
            <a:pPr eaLnBrk="1" hangingPunct="1">
              <a:lnSpc>
                <a:spcPct val="90000"/>
              </a:lnSpc>
            </a:pPr>
            <a:r>
              <a:rPr lang="en-IN" altLang="en-US" sz="4000" dirty="0" smtClean="0">
                <a:latin typeface="Arial" charset="0"/>
              </a:rPr>
              <a:t>claim </a:t>
            </a:r>
            <a:r>
              <a:rPr lang="en-IN" altLang="en-US" sz="4000" dirty="0">
                <a:latin typeface="Arial" charset="0"/>
              </a:rPr>
              <a:t>loss of profit.</a:t>
            </a:r>
          </a:p>
          <a:p>
            <a:pPr eaLnBrk="1" hangingPunct="1">
              <a:lnSpc>
                <a:spcPct val="90000"/>
              </a:lnSpc>
            </a:pPr>
            <a:endParaRPr lang="en-IN" altLang="en-US" sz="4000" dirty="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a:latin typeface="Arial" charset="0"/>
            </a:endParaRPr>
          </a:p>
        </p:txBody>
      </p:sp>
    </p:spTree>
    <p:extLst>
      <p:ext uri="{BB962C8B-B14F-4D97-AF65-F5344CB8AC3E}">
        <p14:creationId xmlns:p14="http://schemas.microsoft.com/office/powerpoint/2010/main" val="3811635746"/>
      </p:ext>
    </p:extLst>
  </p:cSld>
  <p:clrMapOvr>
    <a:masterClrMapping/>
  </p:clrMapOvr>
  <p:transition advTm="4399"/>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4000" dirty="0" smtClean="0">
              <a:latin typeface="Arial" charset="0"/>
            </a:endParaRPr>
          </a:p>
          <a:p>
            <a:pPr algn="just" eaLnBrk="1" hangingPunct="1">
              <a:lnSpc>
                <a:spcPct val="90000"/>
              </a:lnSpc>
            </a:pPr>
            <a:endParaRPr lang="en-IN" altLang="en-US" sz="4000" dirty="0">
              <a:latin typeface="Arial" charset="0"/>
            </a:endParaRPr>
          </a:p>
          <a:p>
            <a:pPr eaLnBrk="1" hangingPunct="1">
              <a:lnSpc>
                <a:spcPct val="90000"/>
              </a:lnSpc>
            </a:pPr>
            <a:r>
              <a:rPr lang="en-IN" altLang="en-US" sz="4000" dirty="0" smtClean="0">
                <a:latin typeface="Arial" charset="0"/>
              </a:rPr>
              <a:t>Mitigation of losses</a:t>
            </a:r>
          </a:p>
          <a:p>
            <a:pPr algn="just" eaLnBrk="1" hangingPunct="1">
              <a:lnSpc>
                <a:spcPct val="90000"/>
              </a:lnSpc>
            </a:pPr>
            <a:endParaRPr lang="en-IN" altLang="en-US" sz="4000" dirty="0" smtClean="0">
              <a:latin typeface="Arial" charset="0"/>
            </a:endParaRPr>
          </a:p>
          <a:p>
            <a:pPr eaLnBrk="1" hangingPunct="1">
              <a:lnSpc>
                <a:spcPct val="90000"/>
              </a:lnSpc>
            </a:pPr>
            <a:r>
              <a:rPr lang="en-IN" altLang="en-US" sz="4000" dirty="0" smtClean="0">
                <a:latin typeface="Arial" charset="0"/>
              </a:rPr>
              <a:t>The party suffering breach </a:t>
            </a:r>
          </a:p>
          <a:p>
            <a:pPr eaLnBrk="1" hangingPunct="1">
              <a:lnSpc>
                <a:spcPct val="90000"/>
              </a:lnSpc>
            </a:pPr>
            <a:r>
              <a:rPr lang="en-IN" altLang="en-US" sz="4000" dirty="0" smtClean="0">
                <a:latin typeface="Arial" charset="0"/>
              </a:rPr>
              <a:t>should act prudently </a:t>
            </a:r>
          </a:p>
          <a:p>
            <a:pPr eaLnBrk="1" hangingPunct="1">
              <a:lnSpc>
                <a:spcPct val="90000"/>
              </a:lnSpc>
            </a:pPr>
            <a:r>
              <a:rPr lang="en-IN" altLang="en-US" sz="4000" dirty="0" smtClean="0">
                <a:latin typeface="Arial" charset="0"/>
              </a:rPr>
              <a:t>and mitigate the losses.</a:t>
            </a: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extLst>
      <p:ext uri="{BB962C8B-B14F-4D97-AF65-F5344CB8AC3E}">
        <p14:creationId xmlns:p14="http://schemas.microsoft.com/office/powerpoint/2010/main" val="1010464322"/>
      </p:ext>
    </p:extLst>
  </p:cSld>
  <p:clrMapOvr>
    <a:masterClrMapping/>
  </p:clrMapOvr>
  <p:transition advTm="4399"/>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algn="just" eaLnBrk="1" hangingPunct="1">
              <a:lnSpc>
                <a:spcPct val="90000"/>
              </a:lnSpc>
            </a:pPr>
            <a:endParaRPr lang="en-US" altLang="en-US" dirty="0" smtClean="0">
              <a:latin typeface="Arial" charset="0"/>
            </a:endParaRPr>
          </a:p>
          <a:p>
            <a:pPr eaLnBrk="1" hangingPunct="1">
              <a:lnSpc>
                <a:spcPct val="90000"/>
              </a:lnSpc>
            </a:pPr>
            <a:r>
              <a:rPr lang="en-US" altLang="en-US" dirty="0" smtClean="0">
                <a:latin typeface="Arial" charset="0"/>
              </a:rPr>
              <a:t>Exercise</a:t>
            </a:r>
          </a:p>
          <a:p>
            <a:pPr algn="just" eaLnBrk="1" hangingPunct="1">
              <a:lnSpc>
                <a:spcPct val="90000"/>
              </a:lnSpc>
            </a:pPr>
            <a:endParaRPr lang="en-US" altLang="en-US" dirty="0" smtClean="0">
              <a:latin typeface="Arial" charset="0"/>
            </a:endParaRPr>
          </a:p>
          <a:p>
            <a:pPr eaLnBrk="1" hangingPunct="1">
              <a:lnSpc>
                <a:spcPct val="90000"/>
              </a:lnSpc>
            </a:pPr>
            <a:r>
              <a:rPr lang="en-US" altLang="en-US" dirty="0" smtClean="0">
                <a:latin typeface="Arial" charset="0"/>
              </a:rPr>
              <a:t>Damages: Sale Contracts: Breach by Seller</a:t>
            </a:r>
          </a:p>
          <a:p>
            <a:pPr eaLnBrk="1" hangingPunct="1">
              <a:lnSpc>
                <a:spcPct val="90000"/>
              </a:lnSpc>
            </a:pPr>
            <a:endParaRPr lang="en-US" altLang="en-US" dirty="0" smtClean="0">
              <a:latin typeface="Arial" charset="0"/>
            </a:endParaRPr>
          </a:p>
          <a:p>
            <a:pPr eaLnBrk="1" hangingPunct="1">
              <a:lnSpc>
                <a:spcPct val="90000"/>
              </a:lnSpc>
            </a:pPr>
            <a:endParaRPr lang="en-IN" altLang="en-US"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cSld>
  <p:clrMapOvr>
    <a:masterClrMapping/>
  </p:clrMapOvr>
  <p:transition advTm="4399"/>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subTitle" idx="1"/>
          </p:nvPr>
        </p:nvSpPr>
        <p:spPr>
          <a:xfrm>
            <a:off x="457200" y="228600"/>
            <a:ext cx="8382000" cy="6400800"/>
          </a:xfrm>
        </p:spPr>
        <p:txBody>
          <a:bodyPr/>
          <a:lstStyle/>
          <a:p>
            <a:pPr algn="just" eaLnBrk="1" hangingPunct="1">
              <a:lnSpc>
                <a:spcPct val="90000"/>
              </a:lnSpc>
            </a:pPr>
            <a:r>
              <a:rPr lang="en-IN" altLang="en-US" sz="2800" dirty="0" smtClean="0">
                <a:latin typeface="Arial" charset="0"/>
              </a:rPr>
              <a:t>1. Seller fails to deliver TV contracted for </a:t>
            </a:r>
            <a:r>
              <a:rPr lang="en-IN" altLang="en-US" sz="2800" dirty="0" err="1" smtClean="0">
                <a:latin typeface="Arial" charset="0"/>
              </a:rPr>
              <a:t>Rs</a:t>
            </a:r>
            <a:r>
              <a:rPr lang="en-IN" altLang="en-US" sz="2800" dirty="0" smtClean="0">
                <a:latin typeface="Arial" charset="0"/>
              </a:rPr>
              <a:t>. 55,000. Market price </a:t>
            </a:r>
            <a:r>
              <a:rPr lang="en-IN" altLang="en-US" sz="2800" dirty="0" err="1" smtClean="0">
                <a:latin typeface="Arial" charset="0"/>
              </a:rPr>
              <a:t>Rs</a:t>
            </a:r>
            <a:r>
              <a:rPr lang="en-IN" altLang="en-US" sz="2800" dirty="0" smtClean="0">
                <a:latin typeface="Arial" charset="0"/>
              </a:rPr>
              <a:t>. 60,000</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The buy has to spend more for the same thing.</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The price difference is the damages.</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err="1" smtClean="0">
                <a:latin typeface="Arial" charset="0"/>
              </a:rPr>
              <a:t>Rs</a:t>
            </a:r>
            <a:r>
              <a:rPr lang="en-US" altLang="en-US" sz="2800" dirty="0" smtClean="0">
                <a:latin typeface="Arial" charset="0"/>
              </a:rPr>
              <a:t>. 5000</a:t>
            </a:r>
          </a:p>
          <a:p>
            <a:pPr algn="just" eaLnBrk="1" hangingPunct="1">
              <a:lnSpc>
                <a:spcPct val="90000"/>
              </a:lnSpc>
            </a:pPr>
            <a:endParaRPr lang="en-US" altLang="en-US" sz="2800" dirty="0">
              <a:latin typeface="Arial" charset="0"/>
            </a:endParaRPr>
          </a:p>
          <a:p>
            <a:pPr algn="just" eaLnBrk="1" hangingPunct="1">
              <a:lnSpc>
                <a:spcPct val="90000"/>
              </a:lnSpc>
            </a:pPr>
            <a:r>
              <a:rPr lang="en-US" altLang="en-US" sz="2800" dirty="0" smtClean="0"/>
              <a:t>51(3): ‘Available market … damages is prima facie to be ascertained by the difference between the contract price and the market price.’</a:t>
            </a:r>
          </a:p>
        </p:txBody>
      </p:sp>
    </p:spTree>
    <p:extLst>
      <p:ext uri="{BB962C8B-B14F-4D97-AF65-F5344CB8AC3E}">
        <p14:creationId xmlns:p14="http://schemas.microsoft.com/office/powerpoint/2010/main" val="1852665950"/>
      </p:ext>
    </p:extLst>
  </p:cSld>
  <p:clrMapOvr>
    <a:masterClrMapping/>
  </p:clrMapOvr>
  <p:transition advTm="3073"/>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subTitle" idx="1"/>
          </p:nvPr>
        </p:nvSpPr>
        <p:spPr>
          <a:xfrm>
            <a:off x="457200" y="228600"/>
            <a:ext cx="8382000" cy="6400800"/>
          </a:xfrm>
        </p:spPr>
        <p:txBody>
          <a:bodyPr/>
          <a:lstStyle/>
          <a:p>
            <a:pPr algn="just" eaLnBrk="1" hangingPunct="1">
              <a:lnSpc>
                <a:spcPct val="90000"/>
              </a:lnSpc>
            </a:pPr>
            <a:r>
              <a:rPr lang="en-IN" altLang="en-US" sz="2800" dirty="0">
                <a:latin typeface="Arial" charset="0"/>
              </a:rPr>
              <a:t>2</a:t>
            </a:r>
            <a:r>
              <a:rPr lang="en-IN" altLang="en-US" sz="2800" dirty="0" smtClean="0">
                <a:latin typeface="Arial" charset="0"/>
              </a:rPr>
              <a:t>. Seller fails to deliver laptops contracted for </a:t>
            </a:r>
            <a:r>
              <a:rPr lang="en-IN" altLang="en-US" sz="2800" dirty="0" err="1" smtClean="0">
                <a:latin typeface="Arial" charset="0"/>
              </a:rPr>
              <a:t>Rs</a:t>
            </a:r>
            <a:r>
              <a:rPr lang="en-IN" altLang="en-US" sz="2800" dirty="0" smtClean="0">
                <a:latin typeface="Arial" charset="0"/>
              </a:rPr>
              <a:t>. 30,000 a piece. Market price </a:t>
            </a:r>
            <a:r>
              <a:rPr lang="en-IN" altLang="en-US" sz="2800" dirty="0" err="1" smtClean="0">
                <a:latin typeface="Arial" charset="0"/>
              </a:rPr>
              <a:t>Rs</a:t>
            </a:r>
            <a:r>
              <a:rPr lang="en-IN" altLang="en-US" sz="2800" dirty="0" smtClean="0">
                <a:latin typeface="Arial" charset="0"/>
              </a:rPr>
              <a:t>. 28,000.</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Nil</a:t>
            </a:r>
            <a:endParaRPr lang="en-US" altLang="en-US" sz="2800" dirty="0">
              <a:latin typeface="Arial" charset="0"/>
            </a:endParaRPr>
          </a:p>
          <a:p>
            <a:pPr algn="just" eaLnBrk="1" hangingPunct="1">
              <a:lnSpc>
                <a:spcPct val="90000"/>
              </a:lnSpc>
            </a:pPr>
            <a:endParaRPr lang="en-US" altLang="en-US" sz="2800" dirty="0">
              <a:latin typeface="Arial" charset="0"/>
            </a:endParaRPr>
          </a:p>
          <a:p>
            <a:pPr algn="just" eaLnBrk="1" hangingPunct="1">
              <a:lnSpc>
                <a:spcPct val="90000"/>
              </a:lnSpc>
            </a:pPr>
            <a:r>
              <a:rPr lang="en-US" altLang="en-US" sz="2800" dirty="0">
                <a:latin typeface="Arial" charset="0"/>
              </a:rPr>
              <a:t>There is no loss.</a:t>
            </a:r>
          </a:p>
          <a:p>
            <a:pPr algn="just" eaLnBrk="1" hangingPunct="1">
              <a:lnSpc>
                <a:spcPct val="90000"/>
              </a:lnSpc>
            </a:pPr>
            <a:endParaRPr lang="en-US" altLang="en-US" sz="2800" dirty="0" smtClean="0">
              <a:latin typeface="Arial" charset="0"/>
            </a:endParaRPr>
          </a:p>
        </p:txBody>
      </p:sp>
    </p:spTree>
    <p:extLst>
      <p:ext uri="{BB962C8B-B14F-4D97-AF65-F5344CB8AC3E}">
        <p14:creationId xmlns:p14="http://schemas.microsoft.com/office/powerpoint/2010/main" val="3244881378"/>
      </p:ext>
    </p:extLst>
  </p:cSld>
  <p:clrMapOvr>
    <a:masterClrMapping/>
  </p:clrMapOvr>
  <p:transition advTm="3073"/>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subTitle" idx="1"/>
          </p:nvPr>
        </p:nvSpPr>
        <p:spPr>
          <a:xfrm>
            <a:off x="457200" y="228600"/>
            <a:ext cx="8382000" cy="6400800"/>
          </a:xfrm>
        </p:spPr>
        <p:txBody>
          <a:bodyPr/>
          <a:lstStyle/>
          <a:p>
            <a:pPr algn="just" eaLnBrk="1" hangingPunct="1">
              <a:lnSpc>
                <a:spcPct val="90000"/>
              </a:lnSpc>
            </a:pPr>
            <a:r>
              <a:rPr lang="en-IN" altLang="en-US" sz="2800" dirty="0">
                <a:latin typeface="Arial" charset="0"/>
              </a:rPr>
              <a:t>3</a:t>
            </a:r>
            <a:r>
              <a:rPr lang="en-IN" altLang="en-US" sz="2800" dirty="0" smtClean="0">
                <a:latin typeface="Arial" charset="0"/>
              </a:rPr>
              <a:t>. Seller delivers defective stabiliser. Contract price </a:t>
            </a:r>
            <a:r>
              <a:rPr lang="en-IN" altLang="en-US" sz="2800" dirty="0" err="1" smtClean="0">
                <a:latin typeface="Arial" charset="0"/>
              </a:rPr>
              <a:t>Rs</a:t>
            </a:r>
            <a:r>
              <a:rPr lang="en-IN" altLang="en-US" sz="2800" dirty="0" smtClean="0">
                <a:latin typeface="Arial" charset="0"/>
              </a:rPr>
              <a:t>. 35 lakhs. Market price </a:t>
            </a:r>
            <a:r>
              <a:rPr lang="en-IN" altLang="en-US" sz="2800" dirty="0" err="1" smtClean="0">
                <a:latin typeface="Arial" charset="0"/>
              </a:rPr>
              <a:t>Rs</a:t>
            </a:r>
            <a:r>
              <a:rPr lang="en-IN" altLang="en-US" sz="2800" dirty="0" smtClean="0">
                <a:latin typeface="Arial" charset="0"/>
              </a:rPr>
              <a:t>. 35.6 lakhs. The buyer did not buy it.</a:t>
            </a:r>
          </a:p>
          <a:p>
            <a:pPr algn="just" eaLnBrk="1" hangingPunct="1">
              <a:lnSpc>
                <a:spcPct val="90000"/>
              </a:lnSpc>
            </a:pPr>
            <a:endParaRPr lang="en-IN" altLang="en-US" sz="2800" dirty="0">
              <a:latin typeface="Arial" charset="0"/>
            </a:endParaRPr>
          </a:p>
          <a:p>
            <a:pPr algn="just" eaLnBrk="1" hangingPunct="1">
              <a:lnSpc>
                <a:spcPct val="90000"/>
              </a:lnSpc>
            </a:pPr>
            <a:r>
              <a:rPr lang="en-IN" altLang="en-US" sz="2800" dirty="0" smtClean="0">
                <a:latin typeface="Arial" charset="0"/>
              </a:rPr>
              <a:t>Should </a:t>
            </a:r>
            <a:r>
              <a:rPr lang="en-IN" altLang="en-US" sz="2800" dirty="0" err="1" smtClean="0">
                <a:latin typeface="Arial" charset="0"/>
              </a:rPr>
              <a:t>Rs</a:t>
            </a:r>
            <a:r>
              <a:rPr lang="en-IN" altLang="en-US" sz="2800" dirty="0" smtClean="0">
                <a:latin typeface="Arial" charset="0"/>
              </a:rPr>
              <a:t>. 60, 000 be awarded in damages?</a:t>
            </a:r>
          </a:p>
          <a:p>
            <a:pPr algn="just" eaLnBrk="1" hangingPunct="1">
              <a:lnSpc>
                <a:spcPct val="90000"/>
              </a:lnSpc>
            </a:pPr>
            <a:endParaRPr lang="en-US" altLang="en-US" sz="2800" dirty="0">
              <a:latin typeface="Arial" charset="0"/>
            </a:endParaRPr>
          </a:p>
          <a:p>
            <a:pPr algn="just" eaLnBrk="1" hangingPunct="1">
              <a:lnSpc>
                <a:spcPct val="90000"/>
              </a:lnSpc>
            </a:pPr>
            <a:r>
              <a:rPr lang="en-US" altLang="en-US" sz="2800" dirty="0" smtClean="0"/>
              <a:t>51(3): ‘Available market … damages is prima facie to be ascertained by the difference between the contract price and the market price.’</a:t>
            </a:r>
          </a:p>
        </p:txBody>
      </p:sp>
      <p:sp>
        <p:nvSpPr>
          <p:cNvPr id="3" name="Title 6"/>
          <p:cNvSpPr txBox="1">
            <a:spLocks/>
          </p:cNvSpPr>
          <p:nvPr/>
        </p:nvSpPr>
        <p:spPr bwMode="auto">
          <a:xfrm>
            <a:off x="7966364" y="1981200"/>
            <a:ext cx="838200" cy="584200"/>
          </a:xfrm>
          <a:prstGeom prst="rect">
            <a:avLst/>
          </a:prstGeom>
          <a:solidFill>
            <a:srgbClr val="002060"/>
          </a:solidFill>
          <a:ln>
            <a:noFill/>
          </a:ln>
          <a:extLst/>
        </p:spPr>
        <p:txBody>
          <a:bodyPr wrap="square" anchor="ctr">
            <a:spAutoFit/>
          </a:bodyPr>
          <a:lstStyle/>
          <a:p>
            <a:pPr algn="ctr">
              <a:defRPr/>
            </a:pPr>
            <a:r>
              <a:rPr lang="en-IN" sz="3200" kern="0" dirty="0" smtClean="0">
                <a:latin typeface="+mj-lt"/>
                <a:ea typeface="+mj-ea"/>
                <a:cs typeface="+mj-cs"/>
              </a:rPr>
              <a:t>Yes</a:t>
            </a:r>
            <a:endParaRPr lang="en-IN" sz="3200" kern="0" dirty="0">
              <a:latin typeface="+mj-lt"/>
              <a:ea typeface="+mj-ea"/>
              <a:cs typeface="+mj-cs"/>
            </a:endParaRPr>
          </a:p>
        </p:txBody>
      </p:sp>
    </p:spTree>
    <p:extLst>
      <p:ext uri="{BB962C8B-B14F-4D97-AF65-F5344CB8AC3E}">
        <p14:creationId xmlns:p14="http://schemas.microsoft.com/office/powerpoint/2010/main" val="3829657113"/>
      </p:ext>
    </p:extLst>
  </p:cSld>
  <p:clrMapOvr>
    <a:masterClrMapping/>
  </p:clrMapOvr>
  <p:transition advTm="30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3491">
                                            <p:txEl>
                                              <p:pRg st="4" end="4"/>
                                            </p:txEl>
                                          </p:spTgt>
                                        </p:tgtEl>
                                        <p:attrNameLst>
                                          <p:attrName>style.visibility</p:attrName>
                                        </p:attrNameLst>
                                      </p:cBhvr>
                                      <p:to>
                                        <p:strVal val="visible"/>
                                      </p:to>
                                    </p:set>
                                    <p:anim calcmode="lin" valueType="num">
                                      <p:cBhvr additive="base">
                                        <p:cTn id="7" dur="500" fill="hold"/>
                                        <p:tgtEl>
                                          <p:spTgt spid="63491">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34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subTitle" idx="1"/>
          </p:nvPr>
        </p:nvSpPr>
        <p:spPr>
          <a:xfrm>
            <a:off x="457200" y="228600"/>
            <a:ext cx="8382000" cy="6400800"/>
          </a:xfrm>
        </p:spPr>
        <p:txBody>
          <a:bodyPr/>
          <a:lstStyle/>
          <a:p>
            <a:pPr algn="just" eaLnBrk="1" hangingPunct="1">
              <a:lnSpc>
                <a:spcPct val="90000"/>
              </a:lnSpc>
            </a:pPr>
            <a:r>
              <a:rPr lang="en-IN" altLang="en-US" sz="2800" dirty="0" smtClean="0">
                <a:latin typeface="Arial" charset="0"/>
              </a:rPr>
              <a:t>4. Seller failed to deliver truck. The buyer buys from another source for </a:t>
            </a:r>
            <a:r>
              <a:rPr lang="en-IN" altLang="en-US" sz="2800" dirty="0" err="1" smtClean="0">
                <a:latin typeface="Arial" charset="0"/>
              </a:rPr>
              <a:t>Rs</a:t>
            </a:r>
            <a:r>
              <a:rPr lang="en-IN" altLang="en-US" sz="2800" dirty="0" smtClean="0">
                <a:latin typeface="Arial" charset="0"/>
              </a:rPr>
              <a:t>. 25,000 more. Incurs further </a:t>
            </a:r>
            <a:r>
              <a:rPr lang="en-IN" altLang="en-US" sz="2800" dirty="0" err="1" smtClean="0">
                <a:latin typeface="Arial" charset="0"/>
              </a:rPr>
              <a:t>Rs</a:t>
            </a:r>
            <a:r>
              <a:rPr lang="en-IN" altLang="en-US" sz="2800" dirty="0" smtClean="0">
                <a:latin typeface="Arial" charset="0"/>
              </a:rPr>
              <a:t>. 4000 is finding another seller.</a:t>
            </a:r>
          </a:p>
          <a:p>
            <a:pPr algn="just" eaLnBrk="1" hangingPunct="1">
              <a:lnSpc>
                <a:spcPct val="90000"/>
              </a:lnSpc>
            </a:pPr>
            <a:endParaRPr lang="en-IN" altLang="en-US" sz="2800" dirty="0">
              <a:latin typeface="Arial" charset="0"/>
            </a:endParaRPr>
          </a:p>
          <a:p>
            <a:pPr algn="just" eaLnBrk="1" hangingPunct="1">
              <a:lnSpc>
                <a:spcPct val="90000"/>
              </a:lnSpc>
            </a:pPr>
            <a:r>
              <a:rPr lang="en-IN" altLang="en-US" sz="2800" dirty="0" smtClean="0">
                <a:latin typeface="Arial" charset="0"/>
              </a:rPr>
              <a:t> Should </a:t>
            </a:r>
            <a:r>
              <a:rPr lang="en-IN" altLang="en-US" sz="2800" dirty="0" err="1" smtClean="0">
                <a:latin typeface="Arial" charset="0"/>
              </a:rPr>
              <a:t>Rs</a:t>
            </a:r>
            <a:r>
              <a:rPr lang="en-IN" altLang="en-US" sz="2800" dirty="0" smtClean="0">
                <a:latin typeface="Arial" charset="0"/>
              </a:rPr>
              <a:t>. 25, 000 be awarded in damages?</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Should the additional </a:t>
            </a:r>
            <a:r>
              <a:rPr lang="en-US" altLang="en-US" sz="2800" dirty="0" err="1" smtClean="0">
                <a:latin typeface="Arial" charset="0"/>
              </a:rPr>
              <a:t>Rs</a:t>
            </a:r>
            <a:r>
              <a:rPr lang="en-US" altLang="en-US" sz="2800" dirty="0" smtClean="0">
                <a:latin typeface="Arial" charset="0"/>
              </a:rPr>
              <a:t>. 4000 be awarded?</a:t>
            </a:r>
          </a:p>
          <a:p>
            <a:pPr algn="just" eaLnBrk="1" hangingPunct="1">
              <a:lnSpc>
                <a:spcPct val="90000"/>
              </a:lnSpc>
            </a:pPr>
            <a:endParaRPr lang="en-US" altLang="en-US" sz="2800" dirty="0">
              <a:latin typeface="Arial" charset="0"/>
            </a:endParaRPr>
          </a:p>
          <a:p>
            <a:pPr algn="just" eaLnBrk="1" hangingPunct="1">
              <a:lnSpc>
                <a:spcPct val="90000"/>
              </a:lnSpc>
            </a:pPr>
            <a:r>
              <a:rPr lang="en-US" altLang="en-US" sz="2800" dirty="0" smtClean="0"/>
              <a:t>51(3): ‘Available market … damages is prima facie to be ascertained by the difference between the contract price and the market price.’</a:t>
            </a:r>
          </a:p>
        </p:txBody>
      </p:sp>
      <p:sp>
        <p:nvSpPr>
          <p:cNvPr id="3" name="Title 6"/>
          <p:cNvSpPr txBox="1">
            <a:spLocks/>
          </p:cNvSpPr>
          <p:nvPr/>
        </p:nvSpPr>
        <p:spPr bwMode="auto">
          <a:xfrm>
            <a:off x="7967749" y="1905000"/>
            <a:ext cx="838200" cy="584200"/>
          </a:xfrm>
          <a:prstGeom prst="rect">
            <a:avLst/>
          </a:prstGeom>
          <a:solidFill>
            <a:srgbClr val="002060"/>
          </a:solidFill>
          <a:ln>
            <a:noFill/>
          </a:ln>
          <a:extLst/>
        </p:spPr>
        <p:txBody>
          <a:bodyPr wrap="square" anchor="ctr">
            <a:spAutoFit/>
          </a:bodyPr>
          <a:lstStyle/>
          <a:p>
            <a:pPr algn="ctr">
              <a:defRPr/>
            </a:pPr>
            <a:r>
              <a:rPr lang="en-IN" sz="3200" kern="0" dirty="0" smtClean="0">
                <a:latin typeface="+mj-lt"/>
                <a:ea typeface="+mj-ea"/>
                <a:cs typeface="+mj-cs"/>
              </a:rPr>
              <a:t>Yes</a:t>
            </a:r>
            <a:endParaRPr lang="en-IN" sz="3200" kern="0" dirty="0">
              <a:latin typeface="+mj-lt"/>
              <a:ea typeface="+mj-ea"/>
              <a:cs typeface="+mj-cs"/>
            </a:endParaRPr>
          </a:p>
        </p:txBody>
      </p:sp>
      <p:sp>
        <p:nvSpPr>
          <p:cNvPr id="6" name="Oval 5">
            <a:extLst/>
          </p:cNvPr>
          <p:cNvSpPr/>
          <p:nvPr/>
        </p:nvSpPr>
        <p:spPr>
          <a:xfrm>
            <a:off x="6100156" y="3614651"/>
            <a:ext cx="2053244" cy="838200"/>
          </a:xfrm>
          <a:prstGeom prst="ellipse">
            <a:avLst/>
          </a:prstGeom>
          <a:noFill/>
          <a:ln w="1143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n>
                <a:solidFill>
                  <a:schemeClr val="accent3">
                    <a:lumMod val="50000"/>
                  </a:schemeClr>
                </a:solidFill>
              </a:ln>
            </a:endParaRPr>
          </a:p>
        </p:txBody>
      </p:sp>
      <p:sp>
        <p:nvSpPr>
          <p:cNvPr id="7" name="Oval 6">
            <a:extLst/>
          </p:cNvPr>
          <p:cNvSpPr/>
          <p:nvPr/>
        </p:nvSpPr>
        <p:spPr>
          <a:xfrm>
            <a:off x="3124200" y="4004656"/>
            <a:ext cx="1905000" cy="838200"/>
          </a:xfrm>
          <a:prstGeom prst="ellipse">
            <a:avLst/>
          </a:prstGeom>
          <a:noFill/>
          <a:ln w="1143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ln>
                <a:solidFill>
                  <a:schemeClr val="accent3">
                    <a:lumMod val="50000"/>
                  </a:schemeClr>
                </a:solidFill>
              </a:ln>
            </a:endParaRPr>
          </a:p>
        </p:txBody>
      </p:sp>
      <p:sp>
        <p:nvSpPr>
          <p:cNvPr id="8" name="Title 6"/>
          <p:cNvSpPr txBox="1">
            <a:spLocks/>
          </p:cNvSpPr>
          <p:nvPr/>
        </p:nvSpPr>
        <p:spPr bwMode="auto">
          <a:xfrm>
            <a:off x="7734300" y="2844800"/>
            <a:ext cx="838200" cy="584200"/>
          </a:xfrm>
          <a:prstGeom prst="rect">
            <a:avLst/>
          </a:prstGeom>
          <a:solidFill>
            <a:srgbClr val="002060"/>
          </a:solidFill>
          <a:ln>
            <a:noFill/>
          </a:ln>
          <a:extLst/>
        </p:spPr>
        <p:txBody>
          <a:bodyPr wrap="square" anchor="ctr">
            <a:spAutoFit/>
          </a:bodyPr>
          <a:lstStyle/>
          <a:p>
            <a:pPr algn="ctr">
              <a:defRPr/>
            </a:pPr>
            <a:r>
              <a:rPr lang="en-IN" sz="3200" kern="0" dirty="0" smtClean="0">
                <a:latin typeface="+mj-lt"/>
                <a:ea typeface="+mj-ea"/>
                <a:cs typeface="+mj-cs"/>
              </a:rPr>
              <a:t>No</a:t>
            </a:r>
            <a:endParaRPr lang="en-IN" sz="3200" kern="0" dirty="0">
              <a:latin typeface="+mj-lt"/>
              <a:ea typeface="+mj-ea"/>
              <a:cs typeface="+mj-cs"/>
            </a:endParaRPr>
          </a:p>
        </p:txBody>
      </p:sp>
    </p:spTree>
    <p:extLst>
      <p:ext uri="{BB962C8B-B14F-4D97-AF65-F5344CB8AC3E}">
        <p14:creationId xmlns:p14="http://schemas.microsoft.com/office/powerpoint/2010/main" val="2489274089"/>
      </p:ext>
    </p:extLst>
  </p:cSld>
  <p:clrMapOvr>
    <a:masterClrMapping/>
  </p:clrMapOvr>
  <p:transition advTm="30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3491">
                                            <p:txEl>
                                              <p:pRg st="6" end="6"/>
                                            </p:txEl>
                                          </p:spTgt>
                                        </p:tgtEl>
                                        <p:attrNameLst>
                                          <p:attrName>style.visibility</p:attrName>
                                        </p:attrNameLst>
                                      </p:cBhvr>
                                      <p:to>
                                        <p:strVal val="visible"/>
                                      </p:to>
                                    </p:set>
                                    <p:anim calcmode="lin" valueType="num">
                                      <p:cBhvr additive="base">
                                        <p:cTn id="13" dur="500" fill="hold"/>
                                        <p:tgtEl>
                                          <p:spTgt spid="63491">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349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algn="just" eaLnBrk="1" hangingPunct="1">
              <a:lnSpc>
                <a:spcPct val="90000"/>
              </a:lnSpc>
            </a:pPr>
            <a:endParaRPr lang="en-US" altLang="en-US" dirty="0" smtClean="0">
              <a:latin typeface="Arial" charset="0"/>
            </a:endParaRPr>
          </a:p>
          <a:p>
            <a:pPr eaLnBrk="1" hangingPunct="1">
              <a:lnSpc>
                <a:spcPct val="90000"/>
              </a:lnSpc>
            </a:pPr>
            <a:r>
              <a:rPr lang="en-US" altLang="en-US" dirty="0" smtClean="0">
                <a:latin typeface="Arial" charset="0"/>
              </a:rPr>
              <a:t>Exercise</a:t>
            </a:r>
          </a:p>
          <a:p>
            <a:pPr algn="just" eaLnBrk="1" hangingPunct="1">
              <a:lnSpc>
                <a:spcPct val="90000"/>
              </a:lnSpc>
            </a:pPr>
            <a:endParaRPr lang="en-US" altLang="en-US" dirty="0" smtClean="0">
              <a:latin typeface="Arial" charset="0"/>
            </a:endParaRPr>
          </a:p>
          <a:p>
            <a:pPr eaLnBrk="1" hangingPunct="1">
              <a:lnSpc>
                <a:spcPct val="90000"/>
              </a:lnSpc>
            </a:pPr>
            <a:r>
              <a:rPr lang="en-US" altLang="en-US" dirty="0" smtClean="0">
                <a:latin typeface="Arial" charset="0"/>
              </a:rPr>
              <a:t>Damages: Sale Contracts: </a:t>
            </a:r>
          </a:p>
          <a:p>
            <a:pPr eaLnBrk="1" hangingPunct="1">
              <a:lnSpc>
                <a:spcPct val="90000"/>
              </a:lnSpc>
            </a:pPr>
            <a:r>
              <a:rPr lang="en-US" altLang="en-US" dirty="0" smtClean="0">
                <a:latin typeface="Arial" charset="0"/>
              </a:rPr>
              <a:t>Breach by Buyer</a:t>
            </a:r>
          </a:p>
          <a:p>
            <a:pPr eaLnBrk="1" hangingPunct="1">
              <a:lnSpc>
                <a:spcPct val="90000"/>
              </a:lnSpc>
            </a:pPr>
            <a:endParaRPr lang="en-US" altLang="en-US" dirty="0">
              <a:latin typeface="Arial" charset="0"/>
            </a:endParaRPr>
          </a:p>
          <a:p>
            <a:pPr eaLnBrk="1" hangingPunct="1">
              <a:lnSpc>
                <a:spcPct val="90000"/>
              </a:lnSpc>
            </a:pPr>
            <a:r>
              <a:rPr lang="en-US" altLang="en-US" dirty="0" smtClean="0">
                <a:latin typeface="Arial" charset="0"/>
              </a:rPr>
              <a:t>Correction: Top para, line 4. Change ‘buyer’ to ‘seller’</a:t>
            </a:r>
          </a:p>
          <a:p>
            <a:pPr eaLnBrk="1" hangingPunct="1">
              <a:lnSpc>
                <a:spcPct val="90000"/>
              </a:lnSpc>
            </a:pPr>
            <a:endParaRPr lang="en-US" altLang="en-US" dirty="0" smtClean="0">
              <a:latin typeface="Arial" charset="0"/>
            </a:endParaRPr>
          </a:p>
          <a:p>
            <a:pPr eaLnBrk="1" hangingPunct="1">
              <a:lnSpc>
                <a:spcPct val="90000"/>
              </a:lnSpc>
            </a:pPr>
            <a:endParaRPr lang="en-IN" altLang="en-US"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extLst>
      <p:ext uri="{BB962C8B-B14F-4D97-AF65-F5344CB8AC3E}">
        <p14:creationId xmlns:p14="http://schemas.microsoft.com/office/powerpoint/2010/main" val="3407441375"/>
      </p:ext>
    </p:extLst>
  </p:cSld>
  <p:clrMapOvr>
    <a:masterClrMapping/>
  </p:clrMapOvr>
  <p:transition advTm="4399"/>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r>
              <a:rPr lang="en-IN" altLang="en-US" sz="4000" smtClean="0">
                <a:latin typeface="Arial" charset="0"/>
              </a:rPr>
              <a:t>Examples</a:t>
            </a: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subTitle" idx="1"/>
          </p:nvPr>
        </p:nvSpPr>
        <p:spPr>
          <a:xfrm>
            <a:off x="457200" y="228600"/>
            <a:ext cx="8382000" cy="6400800"/>
          </a:xfrm>
        </p:spPr>
        <p:txBody>
          <a:bodyPr/>
          <a:lstStyle/>
          <a:p>
            <a:pPr algn="just" eaLnBrk="1" hangingPunct="1">
              <a:lnSpc>
                <a:spcPct val="90000"/>
              </a:lnSpc>
            </a:pPr>
            <a:r>
              <a:rPr lang="en-IN" altLang="en-US" sz="2800" dirty="0">
                <a:latin typeface="Arial" charset="0"/>
              </a:rPr>
              <a:t>1</a:t>
            </a:r>
            <a:r>
              <a:rPr lang="en-IN" altLang="en-US" sz="2800" dirty="0" smtClean="0">
                <a:latin typeface="Arial" charset="0"/>
              </a:rPr>
              <a:t>. Painting auctioned for </a:t>
            </a:r>
            <a:r>
              <a:rPr lang="en-IN" altLang="en-US" sz="2800" dirty="0" err="1" smtClean="0">
                <a:latin typeface="Arial" charset="0"/>
              </a:rPr>
              <a:t>Rs</a:t>
            </a:r>
            <a:r>
              <a:rPr lang="en-IN" altLang="en-US" sz="2800" dirty="0" smtClean="0">
                <a:latin typeface="Arial" charset="0"/>
              </a:rPr>
              <a:t>. 50 lakhs. The buyer breaches and the painting is re-auctioned for </a:t>
            </a:r>
            <a:r>
              <a:rPr lang="en-IN" altLang="en-US" sz="2800" dirty="0" err="1" smtClean="0">
                <a:latin typeface="Arial" charset="0"/>
              </a:rPr>
              <a:t>Rs</a:t>
            </a:r>
            <a:r>
              <a:rPr lang="en-IN" altLang="en-US" sz="2800" dirty="0" smtClean="0">
                <a:latin typeface="Arial" charset="0"/>
              </a:rPr>
              <a:t>. 48 lakhs.</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The painting is a specific particular thing. </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The seller has lost </a:t>
            </a:r>
            <a:r>
              <a:rPr lang="en-US" altLang="en-US" sz="2800" dirty="0" err="1" smtClean="0">
                <a:latin typeface="Arial" charset="0"/>
              </a:rPr>
              <a:t>Rs</a:t>
            </a:r>
            <a:r>
              <a:rPr lang="en-US" altLang="en-US" sz="2800" dirty="0" smtClean="0">
                <a:latin typeface="Arial" charset="0"/>
              </a:rPr>
              <a:t>. 2 lakhs.</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The price difference becomes the damages. </a:t>
            </a:r>
            <a:endParaRPr lang="en-IN" altLang="en-US" sz="2800" dirty="0" smtClean="0">
              <a:latin typeface="Arial" charset="0"/>
            </a:endParaRPr>
          </a:p>
        </p:txBody>
      </p:sp>
    </p:spTree>
    <p:extLst>
      <p:ext uri="{BB962C8B-B14F-4D97-AF65-F5344CB8AC3E}">
        <p14:creationId xmlns:p14="http://schemas.microsoft.com/office/powerpoint/2010/main" val="2037803285"/>
      </p:ext>
    </p:extLst>
  </p:cSld>
  <p:clrMapOvr>
    <a:masterClrMapping/>
  </p:clrMapOvr>
  <p:transition advTm="3073"/>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ctrTitle"/>
          </p:nvPr>
        </p:nvSpPr>
        <p:spPr>
          <a:xfrm>
            <a:off x="685800" y="152400"/>
            <a:ext cx="7924800" cy="609600"/>
          </a:xfrm>
        </p:spPr>
        <p:txBody>
          <a:bodyPr/>
          <a:lstStyle/>
          <a:p>
            <a:pPr eaLnBrk="1" hangingPunct="1"/>
            <a:r>
              <a:rPr lang="en-US" altLang="en-US" sz="4000" dirty="0" smtClean="0">
                <a:latin typeface="Arial" charset="0"/>
              </a:rPr>
              <a:t>Questions 2 and 3</a:t>
            </a:r>
          </a:p>
        </p:txBody>
      </p:sp>
      <p:sp>
        <p:nvSpPr>
          <p:cNvPr id="66563" name="Rectangle 3"/>
          <p:cNvSpPr>
            <a:spLocks noGrp="1" noChangeArrowheads="1"/>
          </p:cNvSpPr>
          <p:nvPr>
            <p:ph type="subTitle" idx="1"/>
          </p:nvPr>
        </p:nvSpPr>
        <p:spPr>
          <a:xfrm>
            <a:off x="457200" y="1066800"/>
            <a:ext cx="8382000" cy="5562600"/>
          </a:xfrm>
        </p:spPr>
        <p:txBody>
          <a:bodyPr/>
          <a:lstStyle/>
          <a:p>
            <a:pPr marL="514350" indent="-514350" algn="just" eaLnBrk="1" hangingPunct="1">
              <a:lnSpc>
                <a:spcPct val="90000"/>
              </a:lnSpc>
              <a:buFontTx/>
              <a:buAutoNum type="arabicPeriod"/>
              <a:defRPr/>
            </a:pPr>
            <a:r>
              <a:rPr lang="en-IN" altLang="en-US" dirty="0" err="1" smtClean="0">
                <a:latin typeface="Arial" charset="0"/>
              </a:rPr>
              <a:t>Rs</a:t>
            </a:r>
            <a:r>
              <a:rPr lang="en-IN" altLang="en-US" dirty="0" smtClean="0">
                <a:latin typeface="Arial" charset="0"/>
              </a:rPr>
              <a:t>. 7000</a:t>
            </a:r>
          </a:p>
          <a:p>
            <a:pPr marL="514350" indent="-514350" algn="just" eaLnBrk="1" hangingPunct="1">
              <a:lnSpc>
                <a:spcPct val="90000"/>
              </a:lnSpc>
              <a:buFontTx/>
              <a:buAutoNum type="arabicPeriod"/>
              <a:defRPr/>
            </a:pPr>
            <a:r>
              <a:rPr lang="en-US" altLang="en-US" dirty="0" err="1" smtClean="0">
                <a:latin typeface="Arial" charset="0"/>
              </a:rPr>
              <a:t>Rs</a:t>
            </a:r>
            <a:r>
              <a:rPr lang="en-US" altLang="en-US" dirty="0" smtClean="0">
                <a:latin typeface="Arial" charset="0"/>
              </a:rPr>
              <a:t>. 7000</a:t>
            </a:r>
          </a:p>
          <a:p>
            <a:pPr algn="just" eaLnBrk="1" hangingPunct="1">
              <a:lnSpc>
                <a:spcPct val="90000"/>
              </a:lnSpc>
              <a:defRPr/>
            </a:pPr>
            <a:endParaRPr lang="en-IN" altLang="en-US" sz="2800" dirty="0" smtClean="0">
              <a:latin typeface="Arial" charset="0"/>
            </a:endParaRPr>
          </a:p>
          <a:p>
            <a:pPr algn="just" eaLnBrk="1" hangingPunct="1">
              <a:lnSpc>
                <a:spcPct val="90000"/>
              </a:lnSpc>
              <a:defRPr/>
            </a:pPr>
            <a:r>
              <a:rPr lang="en-IN" altLang="en-US" dirty="0" smtClean="0">
                <a:latin typeface="Arial" charset="0"/>
              </a:rPr>
              <a:t>For every breach, damages are to be awarded.</a:t>
            </a:r>
          </a:p>
          <a:p>
            <a:pPr algn="just" eaLnBrk="1" hangingPunct="1">
              <a:lnSpc>
                <a:spcPct val="90000"/>
              </a:lnSpc>
              <a:defRPr/>
            </a:pPr>
            <a:endParaRPr lang="en-IN" altLang="en-US" dirty="0">
              <a:latin typeface="Arial" charset="0"/>
            </a:endParaRPr>
          </a:p>
          <a:p>
            <a:pPr algn="just" eaLnBrk="1" hangingPunct="1">
              <a:lnSpc>
                <a:spcPct val="90000"/>
              </a:lnSpc>
              <a:defRPr/>
            </a:pPr>
            <a:r>
              <a:rPr lang="en-US" altLang="en-US" dirty="0" smtClean="0">
                <a:latin typeface="Arial" charset="0"/>
              </a:rPr>
              <a:t>The seller has lost a customer and with it, the profit. This is the damages</a:t>
            </a:r>
            <a:r>
              <a:rPr lang="en-US" altLang="en-US" sz="2800" dirty="0" smtClean="0">
                <a:latin typeface="Arial" charset="0"/>
              </a:rPr>
              <a:t>.</a:t>
            </a:r>
            <a:endParaRPr lang="en-IN" altLang="en-US" sz="2800" dirty="0" smtClean="0">
              <a:latin typeface="Arial" charset="0"/>
            </a:endParaRPr>
          </a:p>
        </p:txBody>
      </p:sp>
    </p:spTree>
  </p:cSld>
  <p:clrMapOvr>
    <a:masterClrMapping/>
  </p:clrMapOvr>
  <p:transition advTm="3073"/>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subTitle" idx="1"/>
          </p:nvPr>
        </p:nvSpPr>
        <p:spPr>
          <a:xfrm>
            <a:off x="457200" y="228600"/>
            <a:ext cx="8382000" cy="6400800"/>
          </a:xfrm>
        </p:spPr>
        <p:txBody>
          <a:bodyPr/>
          <a:lstStyle/>
          <a:p>
            <a:pPr algn="just" eaLnBrk="1" hangingPunct="1">
              <a:lnSpc>
                <a:spcPct val="90000"/>
              </a:lnSpc>
            </a:pPr>
            <a:r>
              <a:rPr lang="en-IN" altLang="en-US" sz="2800" dirty="0">
                <a:latin typeface="Arial" charset="0"/>
              </a:rPr>
              <a:t>4</a:t>
            </a:r>
            <a:r>
              <a:rPr lang="en-IN" altLang="en-US" sz="2800" dirty="0" smtClean="0">
                <a:latin typeface="Arial" charset="0"/>
              </a:rPr>
              <a:t>. The buyer breaches  soon on formation of the contract. </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Is the buyer in breach? </a:t>
            </a: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r>
              <a:rPr lang="en-IN" altLang="en-US" sz="2800" dirty="0" smtClean="0">
                <a:latin typeface="Arial" charset="0"/>
              </a:rPr>
              <a:t>Then, he must pay damages. </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What has the seller lost? </a:t>
            </a:r>
          </a:p>
          <a:p>
            <a:pPr algn="just" eaLnBrk="1" hangingPunct="1">
              <a:lnSpc>
                <a:spcPct val="90000"/>
              </a:lnSpc>
            </a:pPr>
            <a:endParaRPr lang="en-IN" altLang="en-US" sz="2800" dirty="0" smtClean="0">
              <a:latin typeface="Arial" charset="0"/>
            </a:endParaRPr>
          </a:p>
          <a:p>
            <a:pPr algn="just" eaLnBrk="1" hangingPunct="1">
              <a:lnSpc>
                <a:spcPct val="90000"/>
              </a:lnSpc>
            </a:pPr>
            <a:r>
              <a:rPr lang="en-US" altLang="en-US" sz="2800" dirty="0" smtClean="0">
                <a:latin typeface="Arial" charset="0"/>
              </a:rPr>
              <a:t>Loss of profit for the seller: </a:t>
            </a:r>
            <a:endParaRPr lang="en-IN" altLang="en-US" sz="2800" dirty="0" smtClean="0">
              <a:latin typeface="Arial" charset="0"/>
            </a:endParaRPr>
          </a:p>
        </p:txBody>
      </p:sp>
      <p:sp>
        <p:nvSpPr>
          <p:cNvPr id="4" name="Title 6"/>
          <p:cNvSpPr txBox="1">
            <a:spLocks/>
          </p:cNvSpPr>
          <p:nvPr/>
        </p:nvSpPr>
        <p:spPr bwMode="auto">
          <a:xfrm>
            <a:off x="4344194" y="1473200"/>
            <a:ext cx="1169988" cy="584200"/>
          </a:xfrm>
          <a:prstGeom prst="rect">
            <a:avLst/>
          </a:prstGeom>
          <a:solidFill>
            <a:srgbClr val="002060"/>
          </a:solidFill>
          <a:ln>
            <a:noFill/>
          </a:ln>
          <a:extLst/>
        </p:spPr>
        <p:txBody>
          <a:bodyPr anchor="ctr">
            <a:spAutoFit/>
          </a:bodyPr>
          <a:lstStyle/>
          <a:p>
            <a:pPr algn="ctr">
              <a:defRPr/>
            </a:pPr>
            <a:r>
              <a:rPr lang="en-US" sz="3200" kern="0" dirty="0">
                <a:latin typeface="+mj-lt"/>
                <a:ea typeface="+mj-ea"/>
                <a:cs typeface="+mj-cs"/>
              </a:rPr>
              <a:t>Yes</a:t>
            </a:r>
            <a:endParaRPr lang="en-IN" sz="3200" kern="0" dirty="0">
              <a:latin typeface="+mj-lt"/>
              <a:ea typeface="+mj-ea"/>
              <a:cs typeface="+mj-cs"/>
            </a:endParaRPr>
          </a:p>
        </p:txBody>
      </p:sp>
      <p:sp>
        <p:nvSpPr>
          <p:cNvPr id="5" name="Title 6"/>
          <p:cNvSpPr txBox="1">
            <a:spLocks/>
          </p:cNvSpPr>
          <p:nvPr/>
        </p:nvSpPr>
        <p:spPr bwMode="auto">
          <a:xfrm>
            <a:off x="5076609" y="4267200"/>
            <a:ext cx="2057400" cy="584200"/>
          </a:xfrm>
          <a:prstGeom prst="rect">
            <a:avLst/>
          </a:prstGeom>
          <a:solidFill>
            <a:srgbClr val="002060"/>
          </a:solidFill>
          <a:ln>
            <a:noFill/>
          </a:ln>
          <a:extLst/>
        </p:spPr>
        <p:txBody>
          <a:bodyPr anchor="ctr">
            <a:spAutoFit/>
          </a:bodyPr>
          <a:lstStyle/>
          <a:p>
            <a:pPr algn="ctr">
              <a:defRPr/>
            </a:pPr>
            <a:r>
              <a:rPr lang="en-US" sz="3200" kern="0" dirty="0" err="1">
                <a:latin typeface="+mj-lt"/>
                <a:ea typeface="+mj-ea"/>
                <a:cs typeface="+mj-cs"/>
              </a:rPr>
              <a:t>Rs</a:t>
            </a:r>
            <a:r>
              <a:rPr lang="en-US" sz="3200" kern="0" dirty="0">
                <a:latin typeface="+mj-lt"/>
                <a:ea typeface="+mj-ea"/>
                <a:cs typeface="+mj-cs"/>
              </a:rPr>
              <a:t>. 10,000</a:t>
            </a:r>
            <a:endParaRPr lang="en-IN" sz="3200" kern="0" dirty="0">
              <a:latin typeface="+mj-lt"/>
              <a:ea typeface="+mj-ea"/>
              <a:cs typeface="+mj-cs"/>
            </a:endParaRPr>
          </a:p>
        </p:txBody>
      </p:sp>
      <p:sp>
        <p:nvSpPr>
          <p:cNvPr id="6" name="Title 6"/>
          <p:cNvSpPr txBox="1">
            <a:spLocks/>
          </p:cNvSpPr>
          <p:nvPr/>
        </p:nvSpPr>
        <p:spPr bwMode="auto">
          <a:xfrm>
            <a:off x="4764882" y="3302000"/>
            <a:ext cx="2386012" cy="584200"/>
          </a:xfrm>
          <a:prstGeom prst="rect">
            <a:avLst/>
          </a:prstGeom>
          <a:solidFill>
            <a:srgbClr val="002060"/>
          </a:solidFill>
          <a:ln>
            <a:noFill/>
          </a:ln>
          <a:extLst/>
        </p:spPr>
        <p:txBody>
          <a:bodyPr anchor="ctr">
            <a:spAutoFit/>
          </a:bodyPr>
          <a:lstStyle/>
          <a:p>
            <a:pPr algn="ctr">
              <a:defRPr/>
            </a:pPr>
            <a:r>
              <a:rPr lang="en-US" sz="3200" kern="0" dirty="0">
                <a:latin typeface="+mj-lt"/>
                <a:ea typeface="+mj-ea"/>
                <a:cs typeface="+mj-cs"/>
              </a:rPr>
              <a:t>A customer</a:t>
            </a:r>
            <a:endParaRPr lang="en-IN" sz="3200" kern="0" dirty="0">
              <a:latin typeface="+mj-lt"/>
              <a:ea typeface="+mj-ea"/>
              <a:cs typeface="+mj-cs"/>
            </a:endParaRPr>
          </a:p>
        </p:txBody>
      </p:sp>
    </p:spTree>
  </p:cSld>
  <p:clrMapOvr>
    <a:masterClrMapping/>
  </p:clrMapOvr>
  <p:transition advTm="307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algn="just" eaLnBrk="1" hangingPunct="1">
              <a:lnSpc>
                <a:spcPct val="90000"/>
              </a:lnSpc>
            </a:pPr>
            <a:endParaRPr lang="en-US" altLang="en-US" dirty="0" smtClean="0">
              <a:latin typeface="Arial" charset="0"/>
            </a:endParaRPr>
          </a:p>
          <a:p>
            <a:pPr eaLnBrk="1" hangingPunct="1">
              <a:lnSpc>
                <a:spcPct val="90000"/>
              </a:lnSpc>
            </a:pPr>
            <a:r>
              <a:rPr lang="en-US" altLang="en-US" dirty="0" smtClean="0">
                <a:latin typeface="Arial" charset="0"/>
              </a:rPr>
              <a:t>Exercise</a:t>
            </a:r>
          </a:p>
          <a:p>
            <a:pPr algn="just" eaLnBrk="1" hangingPunct="1">
              <a:lnSpc>
                <a:spcPct val="90000"/>
              </a:lnSpc>
            </a:pPr>
            <a:endParaRPr lang="en-US" altLang="en-US" dirty="0" smtClean="0">
              <a:latin typeface="Arial" charset="0"/>
            </a:endParaRPr>
          </a:p>
          <a:p>
            <a:pPr eaLnBrk="1" hangingPunct="1">
              <a:lnSpc>
                <a:spcPct val="90000"/>
              </a:lnSpc>
            </a:pPr>
            <a:r>
              <a:rPr lang="en-US" altLang="en-US" dirty="0" smtClean="0">
                <a:latin typeface="Arial" charset="0"/>
              </a:rPr>
              <a:t>Damages: Service Contracts</a:t>
            </a:r>
          </a:p>
          <a:p>
            <a:pPr eaLnBrk="1" hangingPunct="1">
              <a:lnSpc>
                <a:spcPct val="90000"/>
              </a:lnSpc>
            </a:pPr>
            <a:endParaRPr lang="en-US" altLang="en-US"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cSld>
  <p:clrMapOvr>
    <a:masterClrMapping/>
  </p:clrMapOvr>
  <p:transition advTm="4399"/>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a:xfrm>
            <a:off x="685800" y="152400"/>
            <a:ext cx="7924800" cy="609600"/>
          </a:xfrm>
        </p:spPr>
        <p:txBody>
          <a:bodyPr/>
          <a:lstStyle/>
          <a:p>
            <a:pPr eaLnBrk="1" hangingPunct="1"/>
            <a:endParaRPr lang="en-US" altLang="en-US" sz="4000" smtClean="0">
              <a:latin typeface="Arial" charset="0"/>
            </a:endParaRPr>
          </a:p>
        </p:txBody>
      </p:sp>
      <p:sp>
        <p:nvSpPr>
          <p:cNvPr id="68611"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r>
              <a:rPr lang="en-IN" altLang="en-US" sz="2800" b="1" dirty="0" smtClean="0">
                <a:latin typeface="Arial" charset="0"/>
              </a:rPr>
              <a:t>Question 1</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The contract is performed for one month.</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Period remaining- 5 months.</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Going rate: </a:t>
            </a:r>
            <a:r>
              <a:rPr lang="en-US" altLang="en-US" sz="2800" dirty="0" err="1" smtClean="0">
                <a:latin typeface="Arial" charset="0"/>
              </a:rPr>
              <a:t>Rs</a:t>
            </a:r>
            <a:r>
              <a:rPr lang="en-US" altLang="en-US" sz="2800" dirty="0" smtClean="0">
                <a:latin typeface="Arial" charset="0"/>
              </a:rPr>
              <a:t>. 35,000  Losses:</a:t>
            </a:r>
          </a:p>
          <a:p>
            <a:pPr algn="just" eaLnBrk="1" hangingPunct="1">
              <a:lnSpc>
                <a:spcPct val="90000"/>
              </a:lnSpc>
            </a:pPr>
            <a:endParaRPr lang="en-US" altLang="en-US" sz="2800" dirty="0" smtClean="0">
              <a:latin typeface="Arial" charset="0"/>
            </a:endParaRPr>
          </a:p>
        </p:txBody>
      </p:sp>
      <p:sp>
        <p:nvSpPr>
          <p:cNvPr id="5" name="Title 6"/>
          <p:cNvSpPr txBox="1">
            <a:spLocks/>
          </p:cNvSpPr>
          <p:nvPr/>
        </p:nvSpPr>
        <p:spPr bwMode="auto">
          <a:xfrm>
            <a:off x="5867400" y="3581400"/>
            <a:ext cx="2971800" cy="1076325"/>
          </a:xfrm>
          <a:prstGeom prst="rect">
            <a:avLst/>
          </a:prstGeom>
          <a:solidFill>
            <a:srgbClr val="002060"/>
          </a:solidFill>
          <a:ln>
            <a:noFill/>
          </a:ln>
          <a:extLst/>
        </p:spPr>
        <p:txBody>
          <a:bodyPr anchor="ctr">
            <a:spAutoFit/>
          </a:bodyPr>
          <a:lstStyle/>
          <a:p>
            <a:pPr>
              <a:defRPr/>
            </a:pPr>
            <a:r>
              <a:rPr lang="en-US" sz="3200" kern="0" dirty="0">
                <a:latin typeface="+mj-lt"/>
                <a:ea typeface="+mj-ea"/>
                <a:cs typeface="+mj-cs"/>
              </a:rPr>
              <a:t>5 x </a:t>
            </a:r>
            <a:r>
              <a:rPr lang="en-US" sz="3200" kern="0" dirty="0" err="1">
                <a:latin typeface="+mj-lt"/>
                <a:ea typeface="+mj-ea"/>
                <a:cs typeface="+mj-cs"/>
              </a:rPr>
              <a:t>Rs</a:t>
            </a:r>
            <a:r>
              <a:rPr lang="en-US" sz="3200" kern="0" dirty="0">
                <a:latin typeface="+mj-lt"/>
                <a:ea typeface="+mj-ea"/>
                <a:cs typeface="+mj-cs"/>
              </a:rPr>
              <a:t>. </a:t>
            </a:r>
            <a:r>
              <a:rPr lang="en-US" sz="3200" kern="0" dirty="0" smtClean="0">
                <a:latin typeface="+mj-lt"/>
                <a:ea typeface="+mj-ea"/>
                <a:cs typeface="+mj-cs"/>
              </a:rPr>
              <a:t>5,000 </a:t>
            </a:r>
            <a:r>
              <a:rPr lang="en-US" sz="3200" kern="0" dirty="0">
                <a:latin typeface="+mj-lt"/>
                <a:ea typeface="+mj-ea"/>
                <a:cs typeface="+mj-cs"/>
              </a:rPr>
              <a:t>=</a:t>
            </a:r>
          </a:p>
          <a:p>
            <a:pPr>
              <a:defRPr/>
            </a:pPr>
            <a:r>
              <a:rPr lang="en-US" sz="3200" kern="0" dirty="0" err="1">
                <a:latin typeface="+mj-lt"/>
                <a:ea typeface="+mj-ea"/>
                <a:cs typeface="+mj-cs"/>
              </a:rPr>
              <a:t>Rs</a:t>
            </a:r>
            <a:r>
              <a:rPr lang="en-US" sz="3200" kern="0" dirty="0">
                <a:latin typeface="+mj-lt"/>
                <a:ea typeface="+mj-ea"/>
                <a:cs typeface="+mj-cs"/>
              </a:rPr>
              <a:t>. 25,000</a:t>
            </a:r>
            <a:endParaRPr lang="en-IN" sz="3200" kern="0" dirty="0">
              <a:latin typeface="+mj-lt"/>
              <a:ea typeface="+mj-ea"/>
              <a:cs typeface="+mj-cs"/>
            </a:endParaRPr>
          </a:p>
        </p:txBody>
      </p:sp>
    </p:spTree>
  </p:cSld>
  <p:clrMapOvr>
    <a:masterClrMapping/>
  </p:clrMapOvr>
  <p:transition advTm="307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p:cNvSpPr>
            <a:spLocks noGrp="1" noChangeArrowheads="1"/>
          </p:cNvSpPr>
          <p:nvPr>
            <p:ph type="subTitle" idx="1"/>
          </p:nvPr>
        </p:nvSpPr>
        <p:spPr>
          <a:xfrm>
            <a:off x="457200" y="152400"/>
            <a:ext cx="8382000" cy="6477000"/>
          </a:xfrm>
        </p:spPr>
        <p:txBody>
          <a:bodyPr/>
          <a:lstStyle/>
          <a:p>
            <a:pPr algn="just" eaLnBrk="1" hangingPunct="1">
              <a:lnSpc>
                <a:spcPct val="90000"/>
              </a:lnSpc>
            </a:pPr>
            <a:r>
              <a:rPr lang="en-IN" altLang="en-US" sz="2800" dirty="0" smtClean="0">
                <a:latin typeface="Arial" charset="0"/>
              </a:rPr>
              <a:t>Question 2: </a:t>
            </a:r>
            <a:r>
              <a:rPr lang="en-US" altLang="en-US" sz="2800" dirty="0" smtClean="0">
                <a:latin typeface="Arial" charset="0"/>
              </a:rPr>
              <a:t>The 100 Km road building project abandoned after completing 60 </a:t>
            </a:r>
            <a:r>
              <a:rPr lang="en-US" altLang="en-US" sz="2800" dirty="0" err="1" smtClean="0">
                <a:latin typeface="Arial" charset="0"/>
              </a:rPr>
              <a:t>Kms</a:t>
            </a:r>
            <a:r>
              <a:rPr lang="en-US" altLang="en-US" sz="2800" dirty="0" smtClean="0">
                <a:latin typeface="Arial" charset="0"/>
              </a:rPr>
              <a:t>.</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How should the employer go forward?</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Find another contractor to resume and complete the project.</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Project value realized: </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Project value remaining: </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Value of second contract: Say, </a:t>
            </a:r>
            <a:r>
              <a:rPr lang="en-US" altLang="en-US" sz="2800" dirty="0" err="1" smtClean="0">
                <a:latin typeface="Arial" charset="0"/>
              </a:rPr>
              <a:t>Rs</a:t>
            </a:r>
            <a:r>
              <a:rPr lang="en-US" altLang="en-US" sz="2800" dirty="0" smtClean="0">
                <a:latin typeface="Arial" charset="0"/>
              </a:rPr>
              <a:t>. 350 Crores</a:t>
            </a:r>
          </a:p>
          <a:p>
            <a:pPr algn="just" eaLnBrk="1" hangingPunct="1">
              <a:lnSpc>
                <a:spcPct val="90000"/>
              </a:lnSpc>
            </a:pPr>
            <a:r>
              <a:rPr lang="en-US" altLang="en-US" sz="2800" dirty="0" smtClean="0">
                <a:latin typeface="Arial" charset="0"/>
              </a:rPr>
              <a:t>Damages: 350 – 320= 30 crores</a:t>
            </a:r>
            <a:endParaRPr lang="en-US" altLang="en-US" sz="2800" dirty="0">
              <a:latin typeface="Arial" charset="0"/>
            </a:endParaRPr>
          </a:p>
          <a:p>
            <a:pPr algn="just" eaLnBrk="1" hangingPunct="1">
              <a:lnSpc>
                <a:spcPct val="90000"/>
              </a:lnSpc>
            </a:pPr>
            <a:endParaRPr lang="en-US" altLang="en-US" sz="2800" dirty="0">
              <a:latin typeface="Arial" charset="0"/>
            </a:endParaRPr>
          </a:p>
          <a:p>
            <a:pPr algn="just" eaLnBrk="1" hangingPunct="1">
              <a:lnSpc>
                <a:spcPct val="90000"/>
              </a:lnSpc>
            </a:pPr>
            <a:endParaRPr lang="en-US" altLang="en-US" sz="2800" dirty="0" smtClean="0">
              <a:latin typeface="Arial" charset="0"/>
            </a:endParaRPr>
          </a:p>
        </p:txBody>
      </p:sp>
      <p:sp>
        <p:nvSpPr>
          <p:cNvPr id="6" name="Title 6"/>
          <p:cNvSpPr txBox="1">
            <a:spLocks/>
          </p:cNvSpPr>
          <p:nvPr/>
        </p:nvSpPr>
        <p:spPr bwMode="auto">
          <a:xfrm>
            <a:off x="4191000" y="3681935"/>
            <a:ext cx="4419600" cy="535531"/>
          </a:xfrm>
          <a:prstGeom prst="rect">
            <a:avLst/>
          </a:prstGeom>
          <a:solidFill>
            <a:srgbClr val="002060"/>
          </a:solidFill>
          <a:ln>
            <a:noFill/>
          </a:ln>
          <a:extLst/>
        </p:spPr>
        <p:txBody>
          <a:bodyPr wrap="square" anchor="ctr">
            <a:spAutoFit/>
          </a:bodyPr>
          <a:lstStyle/>
          <a:p>
            <a:pPr algn="just" eaLnBrk="1" hangingPunct="1">
              <a:lnSpc>
                <a:spcPct val="90000"/>
              </a:lnSpc>
            </a:pPr>
            <a:r>
              <a:rPr lang="en-US" altLang="en-US" sz="3200" dirty="0">
                <a:latin typeface="Arial" charset="0"/>
              </a:rPr>
              <a:t>(800/100)*</a:t>
            </a:r>
            <a:r>
              <a:rPr lang="en-US" altLang="en-US" sz="3200" dirty="0" smtClean="0">
                <a:latin typeface="Arial" charset="0"/>
              </a:rPr>
              <a:t>60= 480 Cr</a:t>
            </a:r>
            <a:endParaRPr lang="en-US" altLang="en-US" sz="3200" dirty="0">
              <a:latin typeface="Arial" charset="0"/>
            </a:endParaRPr>
          </a:p>
        </p:txBody>
      </p:sp>
      <p:sp>
        <p:nvSpPr>
          <p:cNvPr id="7" name="Title 6"/>
          <p:cNvSpPr txBox="1">
            <a:spLocks/>
          </p:cNvSpPr>
          <p:nvPr/>
        </p:nvSpPr>
        <p:spPr bwMode="auto">
          <a:xfrm>
            <a:off x="4416829" y="4620136"/>
            <a:ext cx="4419600" cy="535531"/>
          </a:xfrm>
          <a:prstGeom prst="rect">
            <a:avLst/>
          </a:prstGeom>
          <a:solidFill>
            <a:srgbClr val="002060"/>
          </a:solidFill>
          <a:ln>
            <a:noFill/>
          </a:ln>
          <a:extLst/>
        </p:spPr>
        <p:txBody>
          <a:bodyPr wrap="square" anchor="ctr">
            <a:spAutoFit/>
          </a:bodyPr>
          <a:lstStyle/>
          <a:p>
            <a:pPr algn="just" eaLnBrk="1" hangingPunct="1">
              <a:lnSpc>
                <a:spcPct val="90000"/>
              </a:lnSpc>
            </a:pPr>
            <a:r>
              <a:rPr lang="en-US" altLang="en-US" sz="3200" dirty="0">
                <a:latin typeface="Arial" charset="0"/>
              </a:rPr>
              <a:t>(800/100)*40 = 320 </a:t>
            </a:r>
            <a:r>
              <a:rPr lang="en-US" altLang="en-US" sz="3200" dirty="0" smtClean="0">
                <a:latin typeface="Arial" charset="0"/>
              </a:rPr>
              <a:t>Cr</a:t>
            </a:r>
            <a:endParaRPr lang="en-US" altLang="en-US" sz="3200" dirty="0">
              <a:latin typeface="Arial" charset="0"/>
            </a:endParaRPr>
          </a:p>
        </p:txBody>
      </p:sp>
    </p:spTree>
  </p:cSld>
  <p:clrMapOvr>
    <a:masterClrMapping/>
  </p:clrMapOvr>
  <p:transition advTm="307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anim calcmode="lin" valueType="num">
                                      <p:cBhvr additive="base">
                                        <p:cTn id="7" dur="500" fill="hold"/>
                                        <p:tgtEl>
                                          <p:spTgt spid="6963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9635">
                                            <p:txEl>
                                              <p:pRg st="6" end="6"/>
                                            </p:txEl>
                                          </p:spTgt>
                                        </p:tgtEl>
                                        <p:attrNameLst>
                                          <p:attrName>style.visibility</p:attrName>
                                        </p:attrNameLst>
                                      </p:cBhvr>
                                      <p:to>
                                        <p:strVal val="visible"/>
                                      </p:to>
                                    </p:set>
                                    <p:anim calcmode="lin" valueType="num">
                                      <p:cBhvr additive="base">
                                        <p:cTn id="13" dur="500" fill="hold"/>
                                        <p:tgtEl>
                                          <p:spTgt spid="6963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963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9635">
                                            <p:txEl>
                                              <p:pRg st="8" end="8"/>
                                            </p:txEl>
                                          </p:spTgt>
                                        </p:tgtEl>
                                        <p:attrNameLst>
                                          <p:attrName>style.visibility</p:attrName>
                                        </p:attrNameLst>
                                      </p:cBhvr>
                                      <p:to>
                                        <p:strVal val="visible"/>
                                      </p:to>
                                    </p:set>
                                    <p:anim calcmode="lin" valueType="num">
                                      <p:cBhvr additive="base">
                                        <p:cTn id="25" dur="500" fill="hold"/>
                                        <p:tgtEl>
                                          <p:spTgt spid="69635">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963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9635">
                                            <p:txEl>
                                              <p:pRg st="10" end="10"/>
                                            </p:txEl>
                                          </p:spTgt>
                                        </p:tgtEl>
                                        <p:attrNameLst>
                                          <p:attrName>style.visibility</p:attrName>
                                        </p:attrNameLst>
                                      </p:cBhvr>
                                      <p:to>
                                        <p:strVal val="visible"/>
                                      </p:to>
                                    </p:set>
                                    <p:anim calcmode="lin" valueType="num">
                                      <p:cBhvr additive="base">
                                        <p:cTn id="31" dur="500" fill="hold"/>
                                        <p:tgtEl>
                                          <p:spTgt spid="69635">
                                            <p:txEl>
                                              <p:pRg st="10" end="1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963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a:xfrm>
            <a:off x="685800" y="152400"/>
            <a:ext cx="7924800" cy="609600"/>
          </a:xfrm>
        </p:spPr>
        <p:txBody>
          <a:bodyPr/>
          <a:lstStyle/>
          <a:p>
            <a:pPr eaLnBrk="1" hangingPunct="1"/>
            <a:endParaRPr lang="en-US" altLang="en-US" sz="4000" smtClean="0">
              <a:latin typeface="Arial" charset="0"/>
            </a:endParaRPr>
          </a:p>
        </p:txBody>
      </p:sp>
      <p:sp>
        <p:nvSpPr>
          <p:cNvPr id="70659"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r>
              <a:rPr lang="en-IN" altLang="en-US" sz="2800" b="1" smtClean="0">
                <a:latin typeface="Arial" charset="0"/>
              </a:rPr>
              <a:t>Question 3</a:t>
            </a:r>
          </a:p>
          <a:p>
            <a:pPr algn="just" eaLnBrk="1" hangingPunct="1">
              <a:lnSpc>
                <a:spcPct val="90000"/>
              </a:lnSpc>
            </a:pPr>
            <a:endParaRPr lang="en-US" altLang="en-US" sz="2800" smtClean="0">
              <a:latin typeface="Arial" charset="0"/>
            </a:endParaRPr>
          </a:p>
          <a:p>
            <a:pPr algn="just" eaLnBrk="1" hangingPunct="1">
              <a:lnSpc>
                <a:spcPct val="90000"/>
              </a:lnSpc>
            </a:pPr>
            <a:r>
              <a:rPr lang="en-US" altLang="en-US" sz="2800" smtClean="0">
                <a:latin typeface="Arial" charset="0"/>
              </a:rPr>
              <a:t>Rs. 400. Loss of profit.</a:t>
            </a:r>
          </a:p>
          <a:p>
            <a:pPr algn="just" eaLnBrk="1" hangingPunct="1">
              <a:lnSpc>
                <a:spcPct val="90000"/>
              </a:lnSpc>
            </a:pPr>
            <a:endParaRPr lang="en-US" altLang="en-US" sz="2800" smtClean="0">
              <a:latin typeface="Arial" charset="0"/>
            </a:endParaRPr>
          </a:p>
          <a:p>
            <a:pPr algn="just" eaLnBrk="1" hangingPunct="1">
              <a:lnSpc>
                <a:spcPct val="90000"/>
              </a:lnSpc>
            </a:pPr>
            <a:r>
              <a:rPr lang="en-US" altLang="en-US" sz="2800" b="1" smtClean="0">
                <a:latin typeface="Arial" charset="0"/>
              </a:rPr>
              <a:t>Question 4: </a:t>
            </a:r>
            <a:r>
              <a:rPr lang="en-US" altLang="en-US" sz="2800" smtClean="0">
                <a:latin typeface="Arial" charset="0"/>
              </a:rPr>
              <a:t>Nil</a:t>
            </a:r>
          </a:p>
          <a:p>
            <a:pPr algn="just" eaLnBrk="1" hangingPunct="1">
              <a:lnSpc>
                <a:spcPct val="90000"/>
              </a:lnSpc>
            </a:pPr>
            <a:endParaRPr lang="en-US" altLang="en-US" sz="2800" smtClean="0">
              <a:latin typeface="Arial" charset="0"/>
            </a:endParaRPr>
          </a:p>
          <a:p>
            <a:pPr algn="just" eaLnBrk="1" hangingPunct="1">
              <a:lnSpc>
                <a:spcPct val="90000"/>
              </a:lnSpc>
            </a:pPr>
            <a:r>
              <a:rPr lang="en-US" altLang="en-US" sz="2800" b="1" smtClean="0">
                <a:latin typeface="Arial" charset="0"/>
              </a:rPr>
              <a:t>Question 5: </a:t>
            </a:r>
            <a:r>
              <a:rPr lang="en-US" altLang="en-US" sz="2800" smtClean="0">
                <a:latin typeface="Arial" charset="0"/>
              </a:rPr>
              <a:t>Nil </a:t>
            </a:r>
          </a:p>
          <a:p>
            <a:pPr algn="just" eaLnBrk="1" hangingPunct="1">
              <a:lnSpc>
                <a:spcPct val="90000"/>
              </a:lnSpc>
            </a:pPr>
            <a:endParaRPr lang="en-US" altLang="en-US" sz="2800" smtClean="0">
              <a:latin typeface="Arial" charset="0"/>
            </a:endParaRPr>
          </a:p>
          <a:p>
            <a:pPr algn="just" eaLnBrk="1" hangingPunct="1">
              <a:lnSpc>
                <a:spcPct val="90000"/>
              </a:lnSpc>
            </a:pPr>
            <a:r>
              <a:rPr lang="en-US" altLang="en-US" sz="2800" b="1" smtClean="0">
                <a:latin typeface="Arial" charset="0"/>
              </a:rPr>
              <a:t>Question 6: </a:t>
            </a:r>
            <a:r>
              <a:rPr lang="en-US" altLang="en-US" sz="2800" smtClean="0">
                <a:latin typeface="Arial" charset="0"/>
              </a:rPr>
              <a:t>Rs. 8000 (minus minor fuel savings in going a passenger less.)</a:t>
            </a:r>
          </a:p>
          <a:p>
            <a:pPr algn="just" eaLnBrk="1" hangingPunct="1">
              <a:lnSpc>
                <a:spcPct val="90000"/>
              </a:lnSpc>
            </a:pPr>
            <a:endParaRPr lang="en-US" altLang="en-US" sz="2800" smtClean="0">
              <a:latin typeface="Arial" charset="0"/>
            </a:endParaRPr>
          </a:p>
        </p:txBody>
      </p:sp>
    </p:spTree>
  </p:cSld>
  <p:clrMapOvr>
    <a:masterClrMapping/>
  </p:clrMapOvr>
  <p:transition advTm="3073"/>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dirty="0" smtClean="0">
              <a:latin typeface="Arial" charset="0"/>
            </a:endParaRPr>
          </a:p>
          <a:p>
            <a:pPr algn="just" eaLnBrk="1" hangingPunct="1">
              <a:lnSpc>
                <a:spcPct val="90000"/>
              </a:lnSpc>
            </a:pPr>
            <a:endParaRPr lang="en-US" altLang="en-US" dirty="0" smtClean="0">
              <a:latin typeface="Arial" charset="0"/>
            </a:endParaRPr>
          </a:p>
          <a:p>
            <a:pPr eaLnBrk="1" hangingPunct="1">
              <a:lnSpc>
                <a:spcPct val="90000"/>
              </a:lnSpc>
            </a:pPr>
            <a:r>
              <a:rPr lang="en-US" altLang="en-US" dirty="0" smtClean="0">
                <a:latin typeface="Arial" charset="0"/>
              </a:rPr>
              <a:t>Exercise</a:t>
            </a:r>
          </a:p>
          <a:p>
            <a:pPr algn="just" eaLnBrk="1" hangingPunct="1">
              <a:lnSpc>
                <a:spcPct val="90000"/>
              </a:lnSpc>
            </a:pPr>
            <a:endParaRPr lang="en-US" altLang="en-US" dirty="0" smtClean="0">
              <a:latin typeface="Arial" charset="0"/>
            </a:endParaRPr>
          </a:p>
          <a:p>
            <a:pPr eaLnBrk="1" hangingPunct="1">
              <a:lnSpc>
                <a:spcPct val="90000"/>
              </a:lnSpc>
            </a:pPr>
            <a:r>
              <a:rPr lang="en-US" altLang="en-US" dirty="0" smtClean="0">
                <a:latin typeface="Arial" charset="0"/>
              </a:rPr>
              <a:t>Damages: Construction Contracts</a:t>
            </a:r>
            <a:endParaRPr lang="en-IN" altLang="en-US"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extLst>
      <p:ext uri="{BB962C8B-B14F-4D97-AF65-F5344CB8AC3E}">
        <p14:creationId xmlns:p14="http://schemas.microsoft.com/office/powerpoint/2010/main" val="234164768"/>
      </p:ext>
    </p:extLst>
  </p:cSld>
  <p:clrMapOvr>
    <a:masterClrMapping/>
  </p:clrMapOvr>
  <p:transition advTm="4399"/>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r>
              <a:rPr lang="en-IN" altLang="en-US" sz="2800" dirty="0" smtClean="0">
                <a:latin typeface="Arial" charset="0"/>
              </a:rPr>
              <a:t>Question 1</a:t>
            </a:r>
          </a:p>
          <a:p>
            <a:pPr algn="just" eaLnBrk="1" hangingPunct="1">
              <a:lnSpc>
                <a:spcPct val="90000"/>
              </a:lnSpc>
            </a:pPr>
            <a:endParaRPr lang="en-IN" altLang="en-US" sz="2800" dirty="0" smtClean="0">
              <a:latin typeface="Arial" charset="0"/>
            </a:endParaRPr>
          </a:p>
          <a:p>
            <a:pPr algn="just" eaLnBrk="1" hangingPunct="1">
              <a:lnSpc>
                <a:spcPct val="90000"/>
              </a:lnSpc>
            </a:pPr>
            <a:r>
              <a:rPr lang="en-IN" altLang="en-US" sz="2800" dirty="0" smtClean="0">
                <a:latin typeface="Arial" charset="0"/>
              </a:rPr>
              <a:t>Pay damages to </a:t>
            </a:r>
            <a:r>
              <a:rPr lang="en-IN" altLang="en-US" sz="2800" dirty="0">
                <a:latin typeface="Arial" charset="0"/>
              </a:rPr>
              <a:t>r</a:t>
            </a:r>
            <a:r>
              <a:rPr lang="en-IN" altLang="en-US" sz="2800" dirty="0" smtClean="0">
                <a:latin typeface="Arial" charset="0"/>
              </a:rPr>
              <a:t>ebuild the house.</a:t>
            </a: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cSld>
  <p:clrMapOvr>
    <a:masterClrMapping/>
  </p:clrMapOvr>
  <p:transition advTm="4399"/>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r>
              <a:rPr lang="en-IN" altLang="en-US" sz="2800" dirty="0" smtClean="0">
                <a:latin typeface="Arial" charset="0"/>
              </a:rPr>
              <a:t>Question 2</a:t>
            </a:r>
          </a:p>
          <a:p>
            <a:pPr algn="just" eaLnBrk="1" hangingPunct="1">
              <a:lnSpc>
                <a:spcPct val="90000"/>
              </a:lnSpc>
            </a:pPr>
            <a:endParaRPr lang="en-IN" altLang="en-US" sz="2800" dirty="0" smtClean="0">
              <a:latin typeface="Arial" charset="0"/>
            </a:endParaRPr>
          </a:p>
          <a:p>
            <a:pPr algn="just" eaLnBrk="1" hangingPunct="1">
              <a:lnSpc>
                <a:spcPct val="90000"/>
              </a:lnSpc>
            </a:pPr>
            <a:r>
              <a:rPr lang="en-IN" altLang="en-US" sz="2800" dirty="0" smtClean="0">
                <a:latin typeface="Arial" charset="0"/>
              </a:rPr>
              <a:t>Pay damages to rebuild the pool.</a:t>
            </a: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cSld>
  <p:clrMapOvr>
    <a:masterClrMapping/>
  </p:clrMapOvr>
  <p:transition advTm="4399"/>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19459" name="Picture 3" descr="C:\Users\Akhil\Pictures\Oct 3, 2014\Cracked-Mug-Coffee-Stain-Local-Blend-Cherrico-Pottery--1024x7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 y="0"/>
            <a:ext cx="91694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1182688" y="5257800"/>
            <a:ext cx="60960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Seller delivering defective goods</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r>
              <a:rPr lang="en-IN" altLang="en-US" sz="2800" dirty="0" smtClean="0">
                <a:latin typeface="Arial" charset="0"/>
              </a:rPr>
              <a:t>Question 3</a:t>
            </a:r>
          </a:p>
          <a:p>
            <a:pPr algn="just" eaLnBrk="1" hangingPunct="1">
              <a:lnSpc>
                <a:spcPct val="90000"/>
              </a:lnSpc>
            </a:pPr>
            <a:endParaRPr lang="en-IN" altLang="en-US" sz="2800" dirty="0" smtClean="0">
              <a:latin typeface="Arial" charset="0"/>
            </a:endParaRPr>
          </a:p>
          <a:p>
            <a:pPr algn="just" eaLnBrk="1" hangingPunct="1">
              <a:lnSpc>
                <a:spcPct val="90000"/>
              </a:lnSpc>
            </a:pPr>
            <a:r>
              <a:rPr lang="en-IN" altLang="en-US" sz="2800" dirty="0" smtClean="0">
                <a:latin typeface="Arial" charset="0"/>
              </a:rPr>
              <a:t>Pay damages to rebuild the pool.</a:t>
            </a: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cSld>
  <p:clrMapOvr>
    <a:masterClrMapping/>
  </p:clrMapOvr>
  <p:transition advTm="4399"/>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US" altLang="en-US" sz="2800" smtClean="0">
              <a:latin typeface="Arial" charset="0"/>
            </a:endParaRPr>
          </a:p>
          <a:p>
            <a:pPr algn="just" eaLnBrk="1" hangingPunct="1">
              <a:lnSpc>
                <a:spcPct val="90000"/>
              </a:lnSpc>
            </a:pPr>
            <a:endParaRPr lang="en-US" altLang="en-US" sz="2800" smtClean="0">
              <a:latin typeface="Arial" charset="0"/>
            </a:endParaRPr>
          </a:p>
          <a:p>
            <a:pPr algn="just" eaLnBrk="1" hangingPunct="1">
              <a:lnSpc>
                <a:spcPct val="90000"/>
              </a:lnSpc>
            </a:pPr>
            <a:r>
              <a:rPr lang="en-US" altLang="en-US" sz="2800" smtClean="0">
                <a:latin typeface="Arial" charset="0"/>
              </a:rPr>
              <a:t>Ruxley Presentation</a:t>
            </a: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r>
              <a:rPr lang="en-IN" altLang="en-US" sz="2800" dirty="0" smtClean="0">
                <a:latin typeface="Arial" charset="0"/>
              </a:rPr>
              <a:t>Question 1</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smtClean="0">
                <a:latin typeface="Arial" charset="0"/>
              </a:rPr>
              <a:t>Revisited after </a:t>
            </a:r>
            <a:r>
              <a:rPr lang="en-US" altLang="en-US" sz="2800" dirty="0" err="1" smtClean="0">
                <a:latin typeface="Arial" charset="0"/>
              </a:rPr>
              <a:t>Ruxley</a:t>
            </a:r>
            <a:r>
              <a:rPr lang="en-US" altLang="en-US" sz="2800" dirty="0" smtClean="0">
                <a:latin typeface="Arial" charset="0"/>
              </a:rPr>
              <a:t> Presentation</a:t>
            </a:r>
          </a:p>
          <a:p>
            <a:pPr algn="just" eaLnBrk="1" hangingPunct="1">
              <a:lnSpc>
                <a:spcPct val="90000"/>
              </a:lnSpc>
            </a:pPr>
            <a:endParaRPr lang="en-IN" altLang="en-US" sz="2800" dirty="0" smtClean="0">
              <a:latin typeface="Arial" charset="0"/>
            </a:endParaRPr>
          </a:p>
          <a:p>
            <a:pPr algn="just" eaLnBrk="1" hangingPunct="1">
              <a:lnSpc>
                <a:spcPct val="90000"/>
              </a:lnSpc>
            </a:pPr>
            <a:r>
              <a:rPr lang="en-IN" altLang="en-US" sz="2800" dirty="0" smtClean="0">
                <a:latin typeface="Arial" charset="0"/>
              </a:rPr>
              <a:t>Pay damages to </a:t>
            </a:r>
            <a:r>
              <a:rPr lang="en-IN" altLang="en-US" sz="2800" dirty="0">
                <a:latin typeface="Arial" charset="0"/>
              </a:rPr>
              <a:t>r</a:t>
            </a:r>
            <a:r>
              <a:rPr lang="en-IN" altLang="en-US" sz="2800" dirty="0" smtClean="0">
                <a:latin typeface="Arial" charset="0"/>
              </a:rPr>
              <a:t>ebuild the house.</a:t>
            </a:r>
          </a:p>
          <a:p>
            <a:pPr algn="just" eaLnBrk="1" hangingPunct="1">
              <a:lnSpc>
                <a:spcPct val="90000"/>
              </a:lnSpc>
            </a:pPr>
            <a:endParaRPr lang="en-US" altLang="en-US" sz="2800" dirty="0">
              <a:latin typeface="Arial" charset="0"/>
            </a:endParaRPr>
          </a:p>
          <a:p>
            <a:pPr algn="just" eaLnBrk="1" hangingPunct="1">
              <a:lnSpc>
                <a:spcPct val="90000"/>
              </a:lnSpc>
            </a:pPr>
            <a:r>
              <a:rPr lang="en-US" altLang="en-US" sz="2800" dirty="0" smtClean="0">
                <a:latin typeface="Arial" charset="0"/>
              </a:rPr>
              <a:t>Damages for the lowered aesthetics.</a:t>
            </a: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cxnSp>
        <p:nvCxnSpPr>
          <p:cNvPr id="3" name="Straight Connector 2"/>
          <p:cNvCxnSpPr/>
          <p:nvPr/>
        </p:nvCxnSpPr>
        <p:spPr>
          <a:xfrm>
            <a:off x="304800" y="2438400"/>
            <a:ext cx="5638800" cy="0"/>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4882242"/>
      </p:ext>
    </p:extLst>
  </p:cSld>
  <p:clrMapOvr>
    <a:masterClrMapping/>
  </p:clrMapOvr>
  <p:transition advTm="439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2706">
                                            <p:txEl>
                                              <p:pRg st="6" end="6"/>
                                            </p:txEl>
                                          </p:spTgt>
                                        </p:tgtEl>
                                        <p:attrNameLst>
                                          <p:attrName>style.visibility</p:attrName>
                                        </p:attrNameLst>
                                      </p:cBhvr>
                                      <p:to>
                                        <p:strVal val="visible"/>
                                      </p:to>
                                    </p:set>
                                    <p:anim calcmode="lin" valueType="num">
                                      <p:cBhvr additive="base">
                                        <p:cTn id="13" dur="500" fill="hold"/>
                                        <p:tgtEl>
                                          <p:spTgt spid="72706">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270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r>
              <a:rPr lang="en-IN" altLang="en-US" sz="2800" dirty="0" smtClean="0">
                <a:latin typeface="Arial" charset="0"/>
              </a:rPr>
              <a:t>Question 2</a:t>
            </a:r>
          </a:p>
          <a:p>
            <a:pPr algn="just" eaLnBrk="1" hangingPunct="1">
              <a:lnSpc>
                <a:spcPct val="90000"/>
              </a:lnSpc>
            </a:pPr>
            <a:r>
              <a:rPr lang="en-US" altLang="en-US" sz="2800" dirty="0">
                <a:latin typeface="Arial" charset="0"/>
              </a:rPr>
              <a:t>Revisited after </a:t>
            </a:r>
            <a:r>
              <a:rPr lang="en-US" altLang="en-US" sz="2800" dirty="0" err="1">
                <a:latin typeface="Arial" charset="0"/>
              </a:rPr>
              <a:t>Ruxley</a:t>
            </a:r>
            <a:r>
              <a:rPr lang="en-US" altLang="en-US" sz="2800" dirty="0">
                <a:latin typeface="Arial" charset="0"/>
              </a:rPr>
              <a:t> Presentation</a:t>
            </a:r>
          </a:p>
          <a:p>
            <a:pPr algn="just" eaLnBrk="1" hangingPunct="1">
              <a:lnSpc>
                <a:spcPct val="90000"/>
              </a:lnSpc>
            </a:pPr>
            <a:endParaRPr lang="en-IN" altLang="en-US" sz="2800" dirty="0" smtClean="0">
              <a:latin typeface="Arial" charset="0"/>
            </a:endParaRPr>
          </a:p>
          <a:p>
            <a:pPr algn="just" eaLnBrk="1" hangingPunct="1">
              <a:lnSpc>
                <a:spcPct val="90000"/>
              </a:lnSpc>
            </a:pPr>
            <a:r>
              <a:rPr lang="en-IN" altLang="en-US" sz="2800" dirty="0" smtClean="0">
                <a:latin typeface="Arial" charset="0"/>
              </a:rPr>
              <a:t>Pay damages to rebuild the pool.</a:t>
            </a:r>
          </a:p>
          <a:p>
            <a:pPr algn="just" eaLnBrk="1" hangingPunct="1">
              <a:lnSpc>
                <a:spcPct val="90000"/>
              </a:lnSpc>
            </a:pPr>
            <a:endParaRPr lang="en-IN" altLang="en-US" sz="2800" dirty="0" smtClean="0">
              <a:latin typeface="Arial" charset="0"/>
            </a:endParaRPr>
          </a:p>
          <a:p>
            <a:pPr algn="just" eaLnBrk="1" hangingPunct="1">
              <a:lnSpc>
                <a:spcPct val="90000"/>
              </a:lnSpc>
            </a:pPr>
            <a:r>
              <a:rPr lang="en-US" altLang="en-US" sz="2800" dirty="0" smtClean="0">
                <a:latin typeface="Arial" charset="0"/>
              </a:rPr>
              <a:t>Damages only for the lowered enjoyment.</a:t>
            </a: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cxnSp>
        <p:nvCxnSpPr>
          <p:cNvPr id="3" name="Straight Connector 2"/>
          <p:cNvCxnSpPr/>
          <p:nvPr/>
        </p:nvCxnSpPr>
        <p:spPr>
          <a:xfrm>
            <a:off x="152400" y="1981200"/>
            <a:ext cx="5638800" cy="0"/>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6330496"/>
      </p:ext>
    </p:extLst>
  </p:cSld>
  <p:clrMapOvr>
    <a:masterClrMapping/>
  </p:clrMapOvr>
  <p:transition advTm="439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3730">
                                            <p:txEl>
                                              <p:pRg st="5" end="5"/>
                                            </p:txEl>
                                          </p:spTgt>
                                        </p:tgtEl>
                                        <p:attrNameLst>
                                          <p:attrName>style.visibility</p:attrName>
                                        </p:attrNameLst>
                                      </p:cBhvr>
                                      <p:to>
                                        <p:strVal val="visible"/>
                                      </p:to>
                                    </p:set>
                                    <p:anim calcmode="lin" valueType="num">
                                      <p:cBhvr additive="base">
                                        <p:cTn id="13" dur="500" fill="hold"/>
                                        <p:tgtEl>
                                          <p:spTgt spid="73730">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373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r>
              <a:rPr lang="en-IN" altLang="en-US" sz="2800" dirty="0" smtClean="0">
                <a:latin typeface="Arial" charset="0"/>
              </a:rPr>
              <a:t>Question 3</a:t>
            </a:r>
          </a:p>
          <a:p>
            <a:pPr algn="just" eaLnBrk="1" hangingPunct="1">
              <a:lnSpc>
                <a:spcPct val="90000"/>
              </a:lnSpc>
            </a:pPr>
            <a:endParaRPr lang="en-US" altLang="en-US" sz="2800" dirty="0" smtClean="0">
              <a:latin typeface="Arial" charset="0"/>
            </a:endParaRPr>
          </a:p>
          <a:p>
            <a:pPr algn="just" eaLnBrk="1" hangingPunct="1">
              <a:lnSpc>
                <a:spcPct val="90000"/>
              </a:lnSpc>
            </a:pPr>
            <a:r>
              <a:rPr lang="en-US" altLang="en-US" sz="2800" dirty="0">
                <a:latin typeface="Arial" charset="0"/>
              </a:rPr>
              <a:t>Revisited after </a:t>
            </a:r>
            <a:r>
              <a:rPr lang="en-US" altLang="en-US" sz="2800" dirty="0" err="1">
                <a:latin typeface="Arial" charset="0"/>
              </a:rPr>
              <a:t>Ruxley</a:t>
            </a:r>
            <a:r>
              <a:rPr lang="en-US" altLang="en-US" sz="2800" dirty="0">
                <a:latin typeface="Arial" charset="0"/>
              </a:rPr>
              <a:t> Presentation</a:t>
            </a:r>
          </a:p>
          <a:p>
            <a:pPr algn="just" eaLnBrk="1" hangingPunct="1">
              <a:lnSpc>
                <a:spcPct val="90000"/>
              </a:lnSpc>
            </a:pPr>
            <a:endParaRPr lang="en-IN" altLang="en-US" sz="2800" dirty="0" smtClean="0">
              <a:latin typeface="Arial" charset="0"/>
            </a:endParaRPr>
          </a:p>
          <a:p>
            <a:pPr algn="just" eaLnBrk="1" hangingPunct="1">
              <a:lnSpc>
                <a:spcPct val="90000"/>
              </a:lnSpc>
            </a:pPr>
            <a:r>
              <a:rPr lang="en-IN" altLang="en-US" sz="2800" dirty="0" smtClean="0">
                <a:latin typeface="Arial" charset="0"/>
              </a:rPr>
              <a:t>Pay damages to rebuild the pool.</a:t>
            </a:r>
          </a:p>
          <a:p>
            <a:pPr algn="just" eaLnBrk="1" hangingPunct="1">
              <a:lnSpc>
                <a:spcPct val="90000"/>
              </a:lnSpc>
            </a:pPr>
            <a:endParaRPr lang="en-US" altLang="en-US" sz="2800" dirty="0">
              <a:latin typeface="Arial" charset="0"/>
            </a:endParaRPr>
          </a:p>
          <a:p>
            <a:pPr algn="just" eaLnBrk="1" hangingPunct="1">
              <a:lnSpc>
                <a:spcPct val="90000"/>
              </a:lnSpc>
            </a:pPr>
            <a:r>
              <a:rPr lang="en-US" altLang="en-US" sz="2800" dirty="0" smtClean="0">
                <a:latin typeface="Arial" charset="0"/>
              </a:rPr>
              <a:t>No change</a:t>
            </a: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extLst>
      <p:ext uri="{BB962C8B-B14F-4D97-AF65-F5344CB8AC3E}">
        <p14:creationId xmlns:p14="http://schemas.microsoft.com/office/powerpoint/2010/main" val="848503319"/>
      </p:ext>
    </p:extLst>
  </p:cSld>
  <p:clrMapOvr>
    <a:masterClrMapping/>
  </p:clrMapOvr>
  <p:transition advTm="439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4754">
                                            <p:txEl>
                                              <p:pRg st="6" end="6"/>
                                            </p:txEl>
                                          </p:spTgt>
                                        </p:tgtEl>
                                        <p:attrNameLst>
                                          <p:attrName>style.visibility</p:attrName>
                                        </p:attrNameLst>
                                      </p:cBhvr>
                                      <p:to>
                                        <p:strVal val="visible"/>
                                      </p:to>
                                    </p:set>
                                    <p:anim calcmode="lin" valueType="num">
                                      <p:cBhvr additive="base">
                                        <p:cTn id="7" dur="500" fill="hold"/>
                                        <p:tgtEl>
                                          <p:spTgt spid="74754">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475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r>
              <a:rPr lang="en-IN" altLang="en-US" sz="4000" smtClean="0">
                <a:latin typeface="Arial" charset="0"/>
              </a:rPr>
              <a:t>Liquidated Damages</a:t>
            </a: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subTitle" idx="1"/>
          </p:nvPr>
        </p:nvSpPr>
        <p:spPr>
          <a:xfrm>
            <a:off x="152400" y="228600"/>
            <a:ext cx="8686800" cy="6400800"/>
          </a:xfrm>
        </p:spPr>
        <p:txBody>
          <a:bodyPr rtlCol="0">
            <a:normAutofit/>
          </a:bodyPr>
          <a:lstStyle/>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eaLnBrk="1" fontAlgn="auto" hangingPunct="1">
              <a:lnSpc>
                <a:spcPct val="90000"/>
              </a:lnSpc>
              <a:spcAft>
                <a:spcPts val="0"/>
              </a:spcAft>
              <a:buFont typeface="Arial" panose="020B0604020202020204" pitchFamily="34" charset="0"/>
              <a:buNone/>
              <a:defRPr/>
            </a:pPr>
            <a:endParaRPr lang="en-IN" altLang="en-US" dirty="0" smtClean="0">
              <a:latin typeface="Arial" charset="0"/>
            </a:endParaRPr>
          </a:p>
          <a:p>
            <a:pPr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p:txBody>
      </p:sp>
      <p:pic>
        <p:nvPicPr>
          <p:cNvPr id="77827" name="Picture 3" descr="C:\Users\pc1\Pictures\Money-bag-with-Rupees-dollars20138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0"/>
            <a:ext cx="6840538"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2590800" y="901700"/>
            <a:ext cx="3733800" cy="584200"/>
          </a:xfrm>
          <a:prstGeom prst="rect">
            <a:avLst/>
          </a:prstGeom>
          <a:solidFill>
            <a:srgbClr val="002060"/>
          </a:solidFill>
          <a:ln>
            <a:noFill/>
          </a:ln>
          <a:extLst/>
        </p:spPr>
        <p:txBody>
          <a:bodyPr anchor="ctr">
            <a:spAutoFit/>
          </a:bodyPr>
          <a:lstStyle/>
          <a:p>
            <a:pPr algn="ctr">
              <a:defRPr/>
            </a:pPr>
            <a:r>
              <a:rPr lang="en-IN" sz="3200" kern="0" dirty="0">
                <a:solidFill>
                  <a:srgbClr val="FFFFFF"/>
                </a:solidFill>
                <a:latin typeface="Times New Roman"/>
              </a:rPr>
              <a:t>Liquid is cash</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subTitle" idx="1"/>
          </p:nvPr>
        </p:nvSpPr>
        <p:spPr>
          <a:xfrm>
            <a:off x="152400" y="228600"/>
            <a:ext cx="8686800" cy="6400800"/>
          </a:xfrm>
        </p:spPr>
        <p:txBody>
          <a:bodyPr rtlCol="0">
            <a:normAutofit/>
          </a:bodyPr>
          <a:lstStyle/>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eaLnBrk="1" fontAlgn="auto" hangingPunct="1">
              <a:lnSpc>
                <a:spcPct val="90000"/>
              </a:lnSpc>
              <a:spcAft>
                <a:spcPts val="0"/>
              </a:spcAft>
              <a:buFont typeface="Arial" panose="020B0604020202020204" pitchFamily="34" charset="0"/>
              <a:buNone/>
              <a:defRPr/>
            </a:pPr>
            <a:endParaRPr lang="en-IN" altLang="en-US" dirty="0" smtClean="0">
              <a:latin typeface="Arial" charset="0"/>
            </a:endParaRPr>
          </a:p>
          <a:p>
            <a:pPr eaLnBrk="1" fontAlgn="auto" hangingPunct="1">
              <a:lnSpc>
                <a:spcPct val="90000"/>
              </a:lnSpc>
              <a:spcAft>
                <a:spcPts val="0"/>
              </a:spcAft>
              <a:buFont typeface="Arial" panose="020B0604020202020204" pitchFamily="34" charset="0"/>
              <a:buNone/>
              <a:defRPr/>
            </a:pPr>
            <a:endParaRPr lang="en-IN" altLang="en-US" sz="3600" dirty="0" smtClean="0">
              <a:latin typeface="Arial" charset="0"/>
            </a:endParaRPr>
          </a:p>
          <a:p>
            <a:pPr algn="just" eaLnBrk="1" fontAlgn="auto" hangingPunct="1">
              <a:lnSpc>
                <a:spcPct val="90000"/>
              </a:lnSpc>
              <a:spcAft>
                <a:spcPts val="0"/>
              </a:spcAft>
              <a:buFont typeface="Arial" panose="020B0604020202020204" pitchFamily="34" charset="0"/>
              <a:buNone/>
              <a:defRPr/>
            </a:pPr>
            <a:endParaRPr lang="en-IN" altLang="en-US" sz="2800" dirty="0" smtClean="0">
              <a:latin typeface="Arial" charset="0"/>
            </a:endParaRPr>
          </a:p>
        </p:txBody>
      </p:sp>
      <p:pic>
        <p:nvPicPr>
          <p:cNvPr id="78851" name="Picture 3" descr="C:\Users\pc1\Pictures\Money-bag-with-Rupees-dollars20138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0"/>
            <a:ext cx="6840538"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6"/>
          <p:cNvSpPr txBox="1">
            <a:spLocks/>
          </p:cNvSpPr>
          <p:nvPr/>
        </p:nvSpPr>
        <p:spPr bwMode="auto">
          <a:xfrm>
            <a:off x="1514475" y="685800"/>
            <a:ext cx="5638800" cy="1077913"/>
          </a:xfrm>
          <a:prstGeom prst="rect">
            <a:avLst/>
          </a:prstGeom>
          <a:solidFill>
            <a:srgbClr val="002060"/>
          </a:solidFill>
          <a:ln>
            <a:noFill/>
          </a:ln>
          <a:extLst/>
        </p:spPr>
        <p:txBody>
          <a:bodyPr anchor="ctr">
            <a:spAutoFit/>
          </a:bodyPr>
          <a:lstStyle/>
          <a:p>
            <a:pPr algn="ctr">
              <a:defRPr/>
            </a:pPr>
            <a:r>
              <a:rPr lang="en-IN" sz="3200" kern="0" dirty="0">
                <a:solidFill>
                  <a:srgbClr val="FFFFFF"/>
                </a:solidFill>
                <a:latin typeface="Times New Roman"/>
              </a:rPr>
              <a:t>Damages mentioned in money amount is Liquidated damages</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spcBef>
                <a:spcPct val="0"/>
              </a:spcBef>
            </a:pPr>
            <a:r>
              <a:rPr lang="en-IN" altLang="en-US" sz="4000" smtClean="0">
                <a:latin typeface="Arial" charset="0"/>
              </a:rPr>
              <a:t>Example</a:t>
            </a:r>
          </a:p>
          <a:p>
            <a:pPr eaLnBrk="1" hangingPunct="1">
              <a:spcBef>
                <a:spcPct val="0"/>
              </a:spcBef>
            </a:pPr>
            <a:r>
              <a:rPr lang="en-IN" altLang="en-US" sz="4000" smtClean="0">
                <a:latin typeface="Arial" charset="0"/>
              </a:rPr>
              <a:t> </a:t>
            </a:r>
          </a:p>
          <a:p>
            <a:pPr eaLnBrk="1" hangingPunct="1">
              <a:spcBef>
                <a:spcPct val="0"/>
              </a:spcBef>
            </a:pPr>
            <a:r>
              <a:rPr lang="en-IN" altLang="en-US" sz="4000" smtClean="0">
                <a:latin typeface="Arial" charset="0"/>
              </a:rPr>
              <a:t>The seller will pay Rs. 5000</a:t>
            </a:r>
          </a:p>
          <a:p>
            <a:pPr eaLnBrk="1" hangingPunct="1">
              <a:spcBef>
                <a:spcPct val="0"/>
              </a:spcBef>
            </a:pPr>
            <a:r>
              <a:rPr lang="en-IN" altLang="en-US" sz="4000" smtClean="0">
                <a:latin typeface="Arial" charset="0"/>
              </a:rPr>
              <a:t> for each day’s of delay</a:t>
            </a:r>
          </a:p>
          <a:p>
            <a:pPr eaLnBrk="1" hangingPunct="1">
              <a:spcBef>
                <a:spcPct val="0"/>
              </a:spcBef>
            </a:pPr>
            <a:r>
              <a:rPr lang="en-IN" altLang="en-US" sz="4000" smtClean="0">
                <a:latin typeface="Arial" charset="0"/>
              </a:rPr>
              <a:t> in delivery of the goods.</a:t>
            </a: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3600" smtClean="0">
              <a:latin typeface="Arial" charset="0"/>
            </a:endParaRPr>
          </a:p>
          <a:p>
            <a:pPr eaLnBrk="1" hangingPunct="1">
              <a:spcBef>
                <a:spcPct val="0"/>
              </a:spcBef>
            </a:pPr>
            <a:r>
              <a:rPr lang="en-IN" altLang="en-US" sz="4000" smtClean="0">
                <a:latin typeface="Arial" charset="0"/>
              </a:rPr>
              <a:t>Awarding the LD would leave</a:t>
            </a:r>
          </a:p>
          <a:p>
            <a:pPr eaLnBrk="1" hangingPunct="1">
              <a:spcBef>
                <a:spcPct val="0"/>
              </a:spcBef>
            </a:pPr>
            <a:r>
              <a:rPr lang="en-IN" altLang="en-US" sz="4000" smtClean="0">
                <a:latin typeface="Arial" charset="0"/>
              </a:rPr>
              <a:t> the strong and powerful to</a:t>
            </a:r>
          </a:p>
          <a:p>
            <a:pPr eaLnBrk="1" hangingPunct="1">
              <a:spcBef>
                <a:spcPct val="0"/>
              </a:spcBef>
            </a:pPr>
            <a:r>
              <a:rPr lang="en-IN" altLang="en-US" sz="4000" smtClean="0">
                <a:latin typeface="Arial" charset="0"/>
              </a:rPr>
              <a:t> impose penalty on the others.</a:t>
            </a:r>
          </a:p>
          <a:p>
            <a:pPr algn="just" eaLnBrk="1" hangingPunct="1">
              <a:lnSpc>
                <a:spcPct val="90000"/>
              </a:lnSpc>
            </a:pPr>
            <a:endParaRPr lang="en-IN" altLang="en-US" sz="36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pic>
        <p:nvPicPr>
          <p:cNvPr id="20483" name="Picture 2" descr="D:\Desktop\pictures\Ground_frost_da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71438"/>
            <a:ext cx="9263063" cy="694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2133600" y="5410200"/>
            <a:ext cx="39624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Poor construction</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3600" smtClean="0">
              <a:latin typeface="Arial" charset="0"/>
            </a:endParaRPr>
          </a:p>
          <a:p>
            <a:pPr eaLnBrk="1" hangingPunct="1">
              <a:spcBef>
                <a:spcPct val="0"/>
              </a:spcBef>
            </a:pPr>
            <a:r>
              <a:rPr lang="en-IN" altLang="en-US" sz="4000" smtClean="0">
                <a:latin typeface="Arial" charset="0"/>
              </a:rPr>
              <a:t>But only the state</a:t>
            </a:r>
          </a:p>
          <a:p>
            <a:pPr eaLnBrk="1" hangingPunct="1">
              <a:spcBef>
                <a:spcPct val="0"/>
              </a:spcBef>
            </a:pPr>
            <a:r>
              <a:rPr lang="en-IN" altLang="en-US" sz="4000" smtClean="0">
                <a:latin typeface="Arial" charset="0"/>
              </a:rPr>
              <a:t> can penalise others</a:t>
            </a:r>
          </a:p>
          <a:p>
            <a:pPr eaLnBrk="1" hangingPunct="1">
              <a:spcBef>
                <a:spcPct val="0"/>
              </a:spcBef>
            </a:pPr>
            <a:r>
              <a:rPr lang="en-IN" altLang="en-US" sz="4000" smtClean="0">
                <a:latin typeface="Arial" charset="0"/>
              </a:rPr>
              <a:t>not private individuals.</a:t>
            </a:r>
          </a:p>
          <a:p>
            <a:pPr eaLnBrk="1" hangingPunct="1">
              <a:lnSpc>
                <a:spcPct val="90000"/>
              </a:lnSpc>
            </a:pPr>
            <a:endParaRPr lang="en-IN" altLang="en-US" sz="36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3600" smtClean="0">
              <a:latin typeface="Arial" charset="0"/>
            </a:endParaRPr>
          </a:p>
          <a:p>
            <a:pPr eaLnBrk="1" hangingPunct="1">
              <a:spcBef>
                <a:spcPct val="0"/>
              </a:spcBef>
            </a:pPr>
            <a:r>
              <a:rPr lang="en-IN" altLang="en-US" sz="4000" smtClean="0">
                <a:latin typeface="Arial" charset="0"/>
              </a:rPr>
              <a:t>Therefore, actual losses</a:t>
            </a:r>
          </a:p>
          <a:p>
            <a:pPr eaLnBrk="1" hangingPunct="1">
              <a:spcBef>
                <a:spcPct val="0"/>
              </a:spcBef>
            </a:pPr>
            <a:r>
              <a:rPr lang="en-IN" altLang="en-US" sz="4000" smtClean="0">
                <a:latin typeface="Arial" charset="0"/>
              </a:rPr>
              <a:t> and not LD should be awarded.</a:t>
            </a:r>
          </a:p>
          <a:p>
            <a:pPr eaLnBrk="1" hangingPunct="1">
              <a:spcBef>
                <a:spcPct val="0"/>
              </a:spcBef>
            </a:pPr>
            <a:endParaRPr lang="en-IN" altLang="en-US" sz="4000" smtClean="0">
              <a:latin typeface="Arial" charset="0"/>
            </a:endParaRPr>
          </a:p>
          <a:p>
            <a:pPr eaLnBrk="1" hangingPunct="1">
              <a:lnSpc>
                <a:spcPct val="90000"/>
              </a:lnSpc>
            </a:pPr>
            <a:endParaRPr lang="en-IN" altLang="en-US" sz="36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3600" smtClean="0">
              <a:latin typeface="Arial" charset="0"/>
            </a:endParaRPr>
          </a:p>
          <a:p>
            <a:pPr eaLnBrk="1" hangingPunct="1">
              <a:spcBef>
                <a:spcPct val="0"/>
              </a:spcBef>
            </a:pPr>
            <a:r>
              <a:rPr lang="en-IN" altLang="en-US" sz="4000" smtClean="0">
                <a:latin typeface="Arial" charset="0"/>
              </a:rPr>
              <a:t>But LD brings certainty and</a:t>
            </a:r>
          </a:p>
          <a:p>
            <a:pPr eaLnBrk="1" hangingPunct="1">
              <a:spcBef>
                <a:spcPct val="0"/>
              </a:spcBef>
            </a:pPr>
            <a:r>
              <a:rPr lang="en-IN" altLang="en-US" sz="4000" smtClean="0">
                <a:latin typeface="Arial" charset="0"/>
              </a:rPr>
              <a:t> facilitates contracting businesses.</a:t>
            </a:r>
          </a:p>
          <a:p>
            <a:pPr eaLnBrk="1" hangingPunct="1">
              <a:spcBef>
                <a:spcPct val="0"/>
              </a:spcBef>
            </a:pPr>
            <a:endParaRPr lang="en-IN" altLang="en-US" sz="4000" smtClean="0">
              <a:latin typeface="Arial" charset="0"/>
            </a:endParaRPr>
          </a:p>
          <a:p>
            <a:pPr eaLnBrk="1" hangingPunct="1">
              <a:spcBef>
                <a:spcPct val="0"/>
              </a:spcBef>
            </a:pPr>
            <a:endParaRPr lang="en-IN" altLang="en-US" sz="4000" smtClean="0">
              <a:latin typeface="Arial" charset="0"/>
            </a:endParaRPr>
          </a:p>
          <a:p>
            <a:pPr eaLnBrk="1" hangingPunct="1">
              <a:lnSpc>
                <a:spcPct val="90000"/>
              </a:lnSpc>
            </a:pPr>
            <a:endParaRPr lang="en-IN" altLang="en-US" sz="36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eaLnBrk="1" hangingPunct="1">
              <a:spcBef>
                <a:spcPct val="0"/>
              </a:spcBef>
            </a:pPr>
            <a:endParaRPr lang="en-IN" altLang="en-US" sz="4000" smtClean="0">
              <a:latin typeface="Arial" charset="0"/>
            </a:endParaRPr>
          </a:p>
          <a:p>
            <a:pPr eaLnBrk="1" hangingPunct="1">
              <a:spcBef>
                <a:spcPct val="0"/>
              </a:spcBef>
            </a:pPr>
            <a:r>
              <a:rPr lang="en-IN" altLang="en-US" sz="4000" smtClean="0">
                <a:latin typeface="Arial" charset="0"/>
              </a:rPr>
              <a:t>Balancing by the courts:</a:t>
            </a:r>
          </a:p>
          <a:p>
            <a:pPr eaLnBrk="1" hangingPunct="1">
              <a:spcBef>
                <a:spcPct val="0"/>
              </a:spcBef>
            </a:pPr>
            <a:endParaRPr lang="en-IN" altLang="en-US" sz="4000" smtClean="0">
              <a:latin typeface="Arial" charset="0"/>
            </a:endParaRPr>
          </a:p>
          <a:p>
            <a:pPr eaLnBrk="1" hangingPunct="1">
              <a:spcBef>
                <a:spcPct val="0"/>
              </a:spcBef>
            </a:pPr>
            <a:r>
              <a:rPr lang="en-IN" altLang="en-US" sz="4000" smtClean="0">
                <a:latin typeface="Arial" charset="0"/>
              </a:rPr>
              <a:t>If the LD appears to be a</a:t>
            </a:r>
          </a:p>
          <a:p>
            <a:pPr eaLnBrk="1" hangingPunct="1">
              <a:spcBef>
                <a:spcPct val="0"/>
              </a:spcBef>
            </a:pPr>
            <a:r>
              <a:rPr lang="en-IN" altLang="en-US" sz="4000" smtClean="0">
                <a:latin typeface="Arial" charset="0"/>
              </a:rPr>
              <a:t> ‘genuine pre-estimate’ of loses, allow it without further questions.</a:t>
            </a:r>
          </a:p>
          <a:p>
            <a:pPr algn="just" eaLnBrk="1" hangingPunct="1">
              <a:lnSpc>
                <a:spcPct val="90000"/>
              </a:lnSpc>
            </a:pPr>
            <a:endParaRPr lang="en-IN" altLang="en-US" sz="4000" smtClean="0">
              <a:latin typeface="Arial" charset="0"/>
            </a:endParaRPr>
          </a:p>
        </p:txBody>
      </p:sp>
    </p:spTree>
  </p:cSld>
  <p:clrMapOvr>
    <a:masterClrMapping/>
  </p:clrMapOvr>
  <p:transition advTm="4399"/>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3600" smtClean="0">
              <a:latin typeface="Arial" charset="0"/>
            </a:endParaRPr>
          </a:p>
          <a:p>
            <a:pPr eaLnBrk="1" hangingPunct="1">
              <a:spcBef>
                <a:spcPct val="0"/>
              </a:spcBef>
            </a:pPr>
            <a:r>
              <a:rPr lang="en-IN" altLang="en-US" sz="4000" smtClean="0">
                <a:latin typeface="Arial" charset="0"/>
              </a:rPr>
              <a:t>if LD is not </a:t>
            </a:r>
          </a:p>
          <a:p>
            <a:pPr eaLnBrk="1" hangingPunct="1">
              <a:spcBef>
                <a:spcPct val="0"/>
              </a:spcBef>
            </a:pPr>
            <a:r>
              <a:rPr lang="en-IN" altLang="en-US" sz="4000" smtClean="0">
                <a:latin typeface="Arial" charset="0"/>
              </a:rPr>
              <a:t>a genuine pre-estate of losses, assess the actual losses </a:t>
            </a:r>
          </a:p>
          <a:p>
            <a:pPr eaLnBrk="1" hangingPunct="1">
              <a:spcBef>
                <a:spcPct val="0"/>
              </a:spcBef>
            </a:pPr>
            <a:r>
              <a:rPr lang="en-IN" altLang="en-US" sz="4000" smtClean="0">
                <a:latin typeface="Arial" charset="0"/>
              </a:rPr>
              <a:t>and award it.</a:t>
            </a:r>
          </a:p>
          <a:p>
            <a:pPr eaLnBrk="1" hangingPunct="1">
              <a:spcBef>
                <a:spcPct val="0"/>
              </a:spcBef>
            </a:pPr>
            <a:endParaRPr lang="en-IN" altLang="en-US" sz="4000" smtClean="0">
              <a:latin typeface="Arial" charset="0"/>
            </a:endParaRPr>
          </a:p>
          <a:p>
            <a:pPr eaLnBrk="1" hangingPunct="1">
              <a:spcBef>
                <a:spcPct val="0"/>
              </a:spcBef>
            </a:pPr>
            <a:endParaRPr lang="en-IN" altLang="en-US" sz="4000" smtClean="0">
              <a:latin typeface="Arial" charset="0"/>
            </a:endParaRPr>
          </a:p>
          <a:p>
            <a:pPr eaLnBrk="1" hangingPunct="1">
              <a:spcBef>
                <a:spcPct val="0"/>
              </a:spcBef>
            </a:pPr>
            <a:endParaRPr lang="en-IN" altLang="en-US" sz="4000" smtClean="0">
              <a:latin typeface="Arial" charset="0"/>
            </a:endParaRPr>
          </a:p>
          <a:p>
            <a:pPr eaLnBrk="1" hangingPunct="1">
              <a:lnSpc>
                <a:spcPct val="90000"/>
              </a:lnSpc>
            </a:pPr>
            <a:endParaRPr lang="en-IN" altLang="en-US" sz="36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ent-Up Arrow 5"/>
          <p:cNvSpPr/>
          <p:nvPr/>
        </p:nvSpPr>
        <p:spPr>
          <a:xfrm rot="10800000" flipH="1">
            <a:off x="6172200" y="304800"/>
            <a:ext cx="1905000" cy="838200"/>
          </a:xfrm>
          <a:prstGeom prst="bentUpArrow">
            <a:avLst>
              <a:gd name="adj1" fmla="val 15781"/>
              <a:gd name="adj2" fmla="val 18854"/>
              <a:gd name="adj3" fmla="val 25000"/>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rgbClr val="FFFFFF"/>
              </a:solidFill>
            </a:endParaRPr>
          </a:p>
        </p:txBody>
      </p:sp>
      <p:sp>
        <p:nvSpPr>
          <p:cNvPr id="2" name="Title 1"/>
          <p:cNvSpPr>
            <a:spLocks noGrp="1"/>
          </p:cNvSpPr>
          <p:nvPr>
            <p:ph type="title"/>
          </p:nvPr>
        </p:nvSpPr>
        <p:spPr>
          <a:xfrm>
            <a:off x="2895600" y="76200"/>
            <a:ext cx="3276600" cy="1066800"/>
          </a:xfrm>
          <a:solidFill>
            <a:schemeClr val="bg1">
              <a:lumMod val="50000"/>
            </a:schemeClr>
          </a:solidFill>
          <a:ln>
            <a:solidFill>
              <a:schemeClr val="tx1"/>
            </a:solidFill>
          </a:ln>
        </p:spPr>
        <p:txBody>
          <a:bodyPr/>
          <a:lstStyle/>
          <a:p>
            <a:pPr>
              <a:defRPr/>
            </a:pPr>
            <a:r>
              <a:rPr lang="en-IN" sz="4000" dirty="0" smtClean="0"/>
              <a:t>Liquidated Damages</a:t>
            </a:r>
            <a:endParaRPr lang="en-IN" sz="4000" dirty="0"/>
          </a:p>
        </p:txBody>
      </p:sp>
      <p:sp>
        <p:nvSpPr>
          <p:cNvPr id="5" name="Bent-Up Arrow 4"/>
          <p:cNvSpPr/>
          <p:nvPr/>
        </p:nvSpPr>
        <p:spPr>
          <a:xfrm rot="10800000">
            <a:off x="914400" y="381000"/>
            <a:ext cx="1905000" cy="914400"/>
          </a:xfrm>
          <a:prstGeom prst="bentUpArrow">
            <a:avLst>
              <a:gd name="adj1" fmla="val 15141"/>
              <a:gd name="adj2" fmla="val 17254"/>
              <a:gd name="adj3" fmla="val 25000"/>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rgbClr val="FFFFFF"/>
              </a:solidFill>
            </a:endParaRPr>
          </a:p>
        </p:txBody>
      </p:sp>
      <p:sp>
        <p:nvSpPr>
          <p:cNvPr id="11" name="Rectangle 10"/>
          <p:cNvSpPr/>
          <p:nvPr/>
        </p:nvSpPr>
        <p:spPr>
          <a:xfrm>
            <a:off x="152400" y="1571625"/>
            <a:ext cx="3962400" cy="2009775"/>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4000" dirty="0">
                <a:solidFill>
                  <a:srgbClr val="FFFFFF"/>
                </a:solidFill>
              </a:rPr>
              <a:t>Appears to be a genuine pre-estimate of losses </a:t>
            </a:r>
          </a:p>
        </p:txBody>
      </p:sp>
      <p:sp>
        <p:nvSpPr>
          <p:cNvPr id="16" name="Down Arrow 15"/>
          <p:cNvSpPr/>
          <p:nvPr/>
        </p:nvSpPr>
        <p:spPr>
          <a:xfrm>
            <a:off x="1857375" y="3886200"/>
            <a:ext cx="304800" cy="685800"/>
          </a:xfrm>
          <a:prstGeom prst="down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rgbClr val="FFFFFF"/>
              </a:solidFill>
            </a:endParaRPr>
          </a:p>
        </p:txBody>
      </p:sp>
      <p:sp>
        <p:nvSpPr>
          <p:cNvPr id="19" name="Rectangle 18"/>
          <p:cNvSpPr/>
          <p:nvPr/>
        </p:nvSpPr>
        <p:spPr>
          <a:xfrm>
            <a:off x="152400" y="4752975"/>
            <a:ext cx="4038600" cy="18669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sz="4000" dirty="0">
                <a:solidFill>
                  <a:srgbClr val="FFFFFF"/>
                </a:solidFill>
              </a:rPr>
              <a:t>Award the LD</a:t>
            </a:r>
          </a:p>
        </p:txBody>
      </p:sp>
      <p:sp>
        <p:nvSpPr>
          <p:cNvPr id="48" name="Rectangle 47"/>
          <p:cNvSpPr/>
          <p:nvPr/>
        </p:nvSpPr>
        <p:spPr>
          <a:xfrm>
            <a:off x="5029200" y="1447800"/>
            <a:ext cx="3962400" cy="2133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600" dirty="0">
                <a:solidFill>
                  <a:srgbClr val="FFFFFF"/>
                </a:solidFill>
              </a:rPr>
              <a:t>Does not appear to be a genuine pre-estimate of losses.</a:t>
            </a:r>
          </a:p>
        </p:txBody>
      </p:sp>
      <p:sp>
        <p:nvSpPr>
          <p:cNvPr id="49" name="Down Arrow 48"/>
          <p:cNvSpPr/>
          <p:nvPr/>
        </p:nvSpPr>
        <p:spPr>
          <a:xfrm>
            <a:off x="7010400" y="3886200"/>
            <a:ext cx="304800" cy="685800"/>
          </a:xfrm>
          <a:prstGeom prst="down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rgbClr val="FFFFFF"/>
              </a:solidFill>
            </a:endParaRPr>
          </a:p>
        </p:txBody>
      </p:sp>
      <p:sp>
        <p:nvSpPr>
          <p:cNvPr id="50" name="Rectangle 49"/>
          <p:cNvSpPr/>
          <p:nvPr/>
        </p:nvSpPr>
        <p:spPr>
          <a:xfrm>
            <a:off x="4724400" y="4667250"/>
            <a:ext cx="4267200" cy="1981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sz="4000" dirty="0">
                <a:solidFill>
                  <a:srgbClr val="FFFFFF"/>
                </a:solidFill>
              </a:rPr>
              <a:t>Assess the actual losses and award it. </a:t>
            </a:r>
          </a:p>
        </p:txBody>
      </p:sp>
    </p:spTree>
    <p:custDataLst>
      <p:tags r:id="rId1"/>
    </p:custDataLst>
  </p:cSld>
  <p:clrMapOvr>
    <a:masterClrMapping/>
  </p:clrMapOvr>
  <p:transition spd="slow" advTm="7469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trips(downRight)">
                                      <p:cBhvr>
                                        <p:cTn id="10" dur="500"/>
                                        <p:tgtEl>
                                          <p:spTgt spid="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strips(downRight)">
                                      <p:cBhvr>
                                        <p:cTn id="18" dur="500"/>
                                        <p:tgtEl>
                                          <p:spTgt spid="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Right)">
                                      <p:cBhvr>
                                        <p:cTn id="23" dur="500"/>
                                        <p:tgtEl>
                                          <p:spTgt spid="6"/>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strips(downRight)">
                                      <p:cBhvr>
                                        <p:cTn id="26" dur="500"/>
                                        <p:tgtEl>
                                          <p:spTgt spid="4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blinds(horizontal)">
                                      <p:cBhvr>
                                        <p:cTn id="31" dur="500"/>
                                        <p:tgtEl>
                                          <p:spTgt spid="4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strips(downRight)">
                                      <p:cBhvr>
                                        <p:cTn id="3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9" grpId="0" animBg="1"/>
      <p:bldP spid="48" grpId="0" animBg="1"/>
      <p:bldP spid="49" grpId="0" animBg="1"/>
      <p:bldP spid="5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a:xfrm>
            <a:off x="685800" y="152400"/>
            <a:ext cx="7924800" cy="609600"/>
          </a:xfrm>
        </p:spPr>
        <p:txBody>
          <a:bodyPr>
            <a:normAutofit fontScale="90000"/>
          </a:bodyPr>
          <a:lstStyle/>
          <a:p>
            <a:pPr eaLnBrk="1" hangingPunct="1">
              <a:defRPr/>
            </a:pPr>
            <a:r>
              <a:rPr lang="en-US" sz="4000" smtClean="0">
                <a:latin typeface="Arial" charset="0"/>
              </a:rPr>
              <a:t>Damages Clauses</a:t>
            </a:r>
          </a:p>
        </p:txBody>
      </p:sp>
      <p:sp>
        <p:nvSpPr>
          <p:cNvPr id="88067"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r>
              <a:rPr lang="en-IN" altLang="en-US" smtClean="0">
                <a:latin typeface="Arial" charset="0"/>
              </a:rPr>
              <a:t>Damages clause in a contract covers:</a:t>
            </a:r>
          </a:p>
          <a:p>
            <a:pPr algn="just" eaLnBrk="1" hangingPunct="1">
              <a:lnSpc>
                <a:spcPct val="90000"/>
              </a:lnSpc>
            </a:pPr>
            <a:endParaRPr lang="en-IN" altLang="en-US" smtClean="0">
              <a:latin typeface="Arial" charset="0"/>
            </a:endParaRPr>
          </a:p>
          <a:p>
            <a:pPr lvl="1" algn="just" eaLnBrk="1" hangingPunct="1">
              <a:lnSpc>
                <a:spcPct val="90000"/>
              </a:lnSpc>
            </a:pPr>
            <a:r>
              <a:rPr lang="en-IN" altLang="en-US" sz="3200" smtClean="0">
                <a:latin typeface="Arial" charset="0"/>
              </a:rPr>
              <a:t>Limit consequential and indirect losses</a:t>
            </a:r>
          </a:p>
          <a:p>
            <a:pPr lvl="1" algn="just" eaLnBrk="1" hangingPunct="1">
              <a:lnSpc>
                <a:spcPct val="90000"/>
              </a:lnSpc>
            </a:pPr>
            <a:endParaRPr lang="en-IN" altLang="en-US" sz="3200" smtClean="0">
              <a:latin typeface="Arial" charset="0"/>
            </a:endParaRPr>
          </a:p>
          <a:p>
            <a:pPr lvl="1" algn="just" eaLnBrk="1" hangingPunct="1">
              <a:lnSpc>
                <a:spcPct val="90000"/>
              </a:lnSpc>
            </a:pPr>
            <a:r>
              <a:rPr lang="en-IN" altLang="en-US" sz="3200" smtClean="0">
                <a:latin typeface="Arial" charset="0"/>
              </a:rPr>
              <a:t>Provide, specify and qualify award of loss of profit/ loss of profit</a:t>
            </a:r>
          </a:p>
          <a:p>
            <a:pPr lvl="1" algn="just" eaLnBrk="1" hangingPunct="1">
              <a:lnSpc>
                <a:spcPct val="90000"/>
              </a:lnSpc>
            </a:pPr>
            <a:endParaRPr lang="en-IN" altLang="en-US" sz="3200" smtClean="0">
              <a:latin typeface="Arial" charset="0"/>
            </a:endParaRPr>
          </a:p>
          <a:p>
            <a:pPr lvl="1" algn="just" eaLnBrk="1" hangingPunct="1">
              <a:lnSpc>
                <a:spcPct val="90000"/>
              </a:lnSpc>
            </a:pPr>
            <a:r>
              <a:rPr lang="en-IN" altLang="en-US" sz="3200" smtClean="0">
                <a:latin typeface="Arial" charset="0"/>
              </a:rPr>
              <a:t>Liquidated damages is provided for delays.</a:t>
            </a:r>
          </a:p>
          <a:p>
            <a:pPr lvl="1" algn="just" eaLnBrk="1" hangingPunct="1">
              <a:lnSpc>
                <a:spcPct val="90000"/>
              </a:lnSpc>
            </a:pPr>
            <a:endParaRPr lang="en-IN" altLang="en-US" sz="2400" smtClean="0">
              <a:latin typeface="Arial" charset="0"/>
            </a:endParaRPr>
          </a:p>
          <a:p>
            <a:pPr lvl="1" algn="just" eaLnBrk="1" hangingPunct="1">
              <a:lnSpc>
                <a:spcPct val="90000"/>
              </a:lnSpc>
            </a:pPr>
            <a:endParaRPr lang="en-IN" altLang="en-US" sz="2400" smtClean="0">
              <a:latin typeface="Arial" charset="0"/>
            </a:endParaRPr>
          </a:p>
        </p:txBody>
      </p:sp>
    </p:spTree>
  </p:cSld>
  <p:clrMapOvr>
    <a:masterClrMapping/>
  </p:clrMapOvr>
  <p:transition advTm="18626"/>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US" altLang="en-US" sz="2800" smtClean="0">
              <a:latin typeface="Arial" charset="0"/>
            </a:endParaRPr>
          </a:p>
          <a:p>
            <a:pPr algn="just" eaLnBrk="1" hangingPunct="1">
              <a:lnSpc>
                <a:spcPct val="90000"/>
              </a:lnSpc>
            </a:pPr>
            <a:endParaRPr lang="en-US" altLang="en-US" sz="2800" smtClean="0">
              <a:latin typeface="Arial" charset="0"/>
            </a:endParaRPr>
          </a:p>
          <a:p>
            <a:pPr eaLnBrk="1" hangingPunct="1">
              <a:lnSpc>
                <a:spcPct val="90000"/>
              </a:lnSpc>
            </a:pPr>
            <a:r>
              <a:rPr lang="en-US" altLang="en-US" smtClean="0">
                <a:latin typeface="Arial" charset="0"/>
              </a:rPr>
              <a:t>Exercise</a:t>
            </a:r>
          </a:p>
          <a:p>
            <a:pPr eaLnBrk="1" hangingPunct="1">
              <a:lnSpc>
                <a:spcPct val="90000"/>
              </a:lnSpc>
            </a:pPr>
            <a:endParaRPr lang="en-US" altLang="en-US" smtClean="0">
              <a:latin typeface="Arial" charset="0"/>
            </a:endParaRPr>
          </a:p>
          <a:p>
            <a:pPr eaLnBrk="1" hangingPunct="1">
              <a:lnSpc>
                <a:spcPct val="90000"/>
              </a:lnSpc>
            </a:pPr>
            <a:r>
              <a:rPr lang="en-US" altLang="en-US" smtClean="0">
                <a:latin typeface="Arial" charset="0"/>
              </a:rPr>
              <a:t>Damages: Contract Terms</a:t>
            </a:r>
            <a:endParaRPr lang="en-IN" altLang="en-US"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ctrTitle"/>
          </p:nvPr>
        </p:nvSpPr>
        <p:spPr>
          <a:xfrm>
            <a:off x="685800" y="152400"/>
            <a:ext cx="7924800" cy="609600"/>
          </a:xfrm>
        </p:spPr>
        <p:txBody>
          <a:bodyPr/>
          <a:lstStyle/>
          <a:p>
            <a:pPr eaLnBrk="1" hangingPunct="1"/>
            <a:r>
              <a:rPr lang="en-US" altLang="en-US" sz="4000" smtClean="0">
                <a:latin typeface="Arial" charset="0"/>
              </a:rPr>
              <a:t>Question 1</a:t>
            </a:r>
          </a:p>
        </p:txBody>
      </p:sp>
      <p:sp>
        <p:nvSpPr>
          <p:cNvPr id="90115"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r>
              <a:rPr lang="en-US" altLang="en-US" sz="2800" smtClean="0">
                <a:latin typeface="Arial" charset="0"/>
                <a:cs typeface="Arial" charset="0"/>
              </a:rPr>
              <a:t>Delay: 2 weeks. Consequential losses: Rs. 2 lakhs. Hiring of batteries for Rs. 5000.</a:t>
            </a:r>
          </a:p>
          <a:p>
            <a:pPr algn="just" eaLnBrk="1" hangingPunct="1">
              <a:lnSpc>
                <a:spcPct val="90000"/>
              </a:lnSpc>
            </a:pPr>
            <a:endParaRPr lang="en-US" altLang="en-US" sz="2800" smtClean="0">
              <a:latin typeface="Arial" charset="0"/>
              <a:cs typeface="Arial" charset="0"/>
            </a:endParaRPr>
          </a:p>
        </p:txBody>
      </p:sp>
      <p:sp>
        <p:nvSpPr>
          <p:cNvPr id="4" name="TextBox 3"/>
          <p:cNvSpPr txBox="1">
            <a:spLocks noChangeArrowheads="1"/>
          </p:cNvSpPr>
          <p:nvPr/>
        </p:nvSpPr>
        <p:spPr bwMode="auto">
          <a:xfrm>
            <a:off x="409575" y="2438400"/>
            <a:ext cx="8458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just" eaLnBrk="1" hangingPunct="1"/>
            <a:r>
              <a:rPr lang="en-US" altLang="en-US" sz="3200">
                <a:solidFill>
                  <a:srgbClr val="FFFFFF"/>
                </a:solidFill>
              </a:rPr>
              <a:t>Damages to be awarded- </a:t>
            </a:r>
          </a:p>
          <a:p>
            <a:pPr algn="just" eaLnBrk="1" hangingPunct="1"/>
            <a:endParaRPr lang="en-US" altLang="en-US" sz="3200">
              <a:solidFill>
                <a:srgbClr val="FFFFFF"/>
              </a:solidFill>
            </a:endParaRPr>
          </a:p>
          <a:p>
            <a:pPr algn="just" eaLnBrk="1" hangingPunct="1"/>
            <a:r>
              <a:rPr lang="en-US" altLang="en-US" sz="3200">
                <a:solidFill>
                  <a:srgbClr val="FFFFFF"/>
                </a:solidFill>
              </a:rPr>
              <a:t>Hiring charges: Rs. 5000</a:t>
            </a:r>
          </a:p>
          <a:p>
            <a:pPr algn="just" eaLnBrk="1" hangingPunct="1"/>
            <a:r>
              <a:rPr lang="en-US" altLang="en-US" sz="3200">
                <a:solidFill>
                  <a:srgbClr val="FFFFFF"/>
                </a:solidFill>
              </a:rPr>
              <a:t>LD for 2 weeks = Rs. 4 lakhs x 0.5% x 2 weeks = </a:t>
            </a:r>
          </a:p>
          <a:p>
            <a:pPr algn="just" eaLnBrk="1" hangingPunct="1"/>
            <a:r>
              <a:rPr lang="en-US" altLang="en-US" sz="3200">
                <a:solidFill>
                  <a:srgbClr val="FFFFFF"/>
                </a:solidFill>
              </a:rPr>
              <a:t> Rs. 4000</a:t>
            </a:r>
          </a:p>
          <a:p>
            <a:pPr algn="just" eaLnBrk="1" hangingPunct="1"/>
            <a:endParaRPr lang="en-US" altLang="en-US" sz="3200">
              <a:solidFill>
                <a:srgbClr val="FFFFFF"/>
              </a:solidFill>
            </a:endParaRPr>
          </a:p>
          <a:p>
            <a:pPr algn="just" eaLnBrk="1" hangingPunct="1"/>
            <a:r>
              <a:rPr lang="en-US" altLang="en-US" sz="3200">
                <a:solidFill>
                  <a:srgbClr val="FFFFFF"/>
                </a:solidFill>
              </a:rPr>
              <a:t>No production losses: ‘Limitation of Liability- Neither party shall be liable …loss of profits or loss of production.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ctrTitle"/>
          </p:nvPr>
        </p:nvSpPr>
        <p:spPr>
          <a:xfrm>
            <a:off x="685800" y="152400"/>
            <a:ext cx="7924800" cy="609600"/>
          </a:xfrm>
        </p:spPr>
        <p:txBody>
          <a:bodyPr/>
          <a:lstStyle/>
          <a:p>
            <a:pPr eaLnBrk="1" hangingPunct="1"/>
            <a:r>
              <a:rPr lang="en-US" altLang="en-US" sz="4000" smtClean="0">
                <a:latin typeface="Arial" charset="0"/>
              </a:rPr>
              <a:t>Question 2</a:t>
            </a:r>
          </a:p>
        </p:txBody>
      </p:sp>
      <p:sp>
        <p:nvSpPr>
          <p:cNvPr id="91139"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r>
              <a:rPr lang="en-US" altLang="en-US" sz="2800" smtClean="0">
                <a:latin typeface="Arial" charset="0"/>
                <a:cs typeface="Arial" charset="0"/>
              </a:rPr>
              <a:t>The seller breached in delivery and the buyer bought from another source for Rs. 50,000 more than the contract price. Delay of 3 days in getting alternate batteries. Consequential losses: Rs. 3 lakhs</a:t>
            </a:r>
          </a:p>
          <a:p>
            <a:pPr algn="just" eaLnBrk="1" hangingPunct="1">
              <a:lnSpc>
                <a:spcPct val="90000"/>
              </a:lnSpc>
            </a:pPr>
            <a:endParaRPr lang="en-US" altLang="en-US" sz="2800" smtClean="0">
              <a:latin typeface="Arial" charset="0"/>
              <a:cs typeface="Arial" charset="0"/>
            </a:endParaRPr>
          </a:p>
          <a:p>
            <a:pPr algn="just" eaLnBrk="1" hangingPunct="1">
              <a:lnSpc>
                <a:spcPct val="90000"/>
              </a:lnSpc>
            </a:pPr>
            <a:endParaRPr lang="en-IN" altLang="en-US" sz="2800" smtClean="0">
              <a:latin typeface="Arial" charset="0"/>
            </a:endParaRPr>
          </a:p>
        </p:txBody>
      </p:sp>
      <p:sp>
        <p:nvSpPr>
          <p:cNvPr id="4" name="TextBox 3"/>
          <p:cNvSpPr txBox="1">
            <a:spLocks noChangeArrowheads="1"/>
          </p:cNvSpPr>
          <p:nvPr/>
        </p:nvSpPr>
        <p:spPr bwMode="auto">
          <a:xfrm>
            <a:off x="304800" y="3352800"/>
            <a:ext cx="8382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just" eaLnBrk="1" hangingPunct="1"/>
            <a:r>
              <a:rPr lang="en-US" altLang="en-US" sz="3200">
                <a:solidFill>
                  <a:srgbClr val="FFFFFF"/>
                </a:solidFill>
              </a:rPr>
              <a:t>Damages: Price difference- Rs. 50,000</a:t>
            </a:r>
          </a:p>
          <a:p>
            <a:pPr algn="just" eaLnBrk="1" hangingPunct="1"/>
            <a:endParaRPr lang="en-US" altLang="en-US" sz="3200">
              <a:solidFill>
                <a:srgbClr val="FFFFFF"/>
              </a:solidFill>
            </a:endParaRPr>
          </a:p>
          <a:p>
            <a:pPr algn="just" eaLnBrk="1" hangingPunct="1"/>
            <a:r>
              <a:rPr lang="en-US" altLang="en-US" sz="3200">
                <a:solidFill>
                  <a:srgbClr val="FFFFFF"/>
                </a:solidFill>
              </a:rPr>
              <a:t>No LD as it is only for ‘delay in delivery’. There is no delivery in this case.</a:t>
            </a:r>
          </a:p>
          <a:p>
            <a:pPr algn="just" eaLnBrk="1" hangingPunct="1"/>
            <a:endParaRPr lang="en-US" altLang="en-US" sz="3200">
              <a:solidFill>
                <a:srgbClr val="FFFFFF"/>
              </a:solidFill>
            </a:endParaRPr>
          </a:p>
          <a:p>
            <a:pPr algn="just" eaLnBrk="1" hangingPunct="1"/>
            <a:r>
              <a:rPr lang="en-US" altLang="en-US" sz="3200">
                <a:solidFill>
                  <a:srgbClr val="FFFFFF"/>
                </a:solidFill>
              </a:rPr>
              <a:t>Consequential losses not allowed.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p:txBody>
      </p:sp>
      <p:pic>
        <p:nvPicPr>
          <p:cNvPr id="21507" name="Picture 3" descr="C:\Users\Akhil\Pictures\Oct 3, 2014\download (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0"/>
            <a:ext cx="10696575" cy="709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6"/>
          <p:cNvSpPr txBox="1">
            <a:spLocks/>
          </p:cNvSpPr>
          <p:nvPr/>
        </p:nvSpPr>
        <p:spPr bwMode="auto">
          <a:xfrm>
            <a:off x="2743200" y="3429000"/>
            <a:ext cx="38862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Cancelled Flight</a:t>
            </a:r>
          </a:p>
        </p:txBody>
      </p:sp>
    </p:spTree>
  </p:cSld>
  <p:clrMapOvr>
    <a:masterClrMapping/>
  </p:clrMapOvr>
  <p:transition advTm="439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ctrTitle"/>
          </p:nvPr>
        </p:nvSpPr>
        <p:spPr>
          <a:xfrm>
            <a:off x="685800" y="152400"/>
            <a:ext cx="7924800" cy="609600"/>
          </a:xfrm>
        </p:spPr>
        <p:txBody>
          <a:bodyPr/>
          <a:lstStyle/>
          <a:p>
            <a:pPr eaLnBrk="1" hangingPunct="1"/>
            <a:r>
              <a:rPr lang="en-US" altLang="en-US" sz="4000" dirty="0" smtClean="0">
                <a:latin typeface="Arial" charset="0"/>
              </a:rPr>
              <a:t>Question 3</a:t>
            </a:r>
          </a:p>
        </p:txBody>
      </p:sp>
      <p:sp>
        <p:nvSpPr>
          <p:cNvPr id="91139"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r>
              <a:rPr lang="en-US" altLang="en-US" sz="2800" dirty="0" smtClean="0">
                <a:latin typeface="Arial" charset="0"/>
                <a:cs typeface="Arial" charset="0"/>
              </a:rPr>
              <a:t>The seller delayed by four weeks and then the buyer terminated the contract. The buyer hired for </a:t>
            </a:r>
            <a:r>
              <a:rPr lang="en-US" altLang="en-US" sz="2800" dirty="0" err="1" smtClean="0">
                <a:latin typeface="Arial" charset="0"/>
                <a:cs typeface="Arial" charset="0"/>
              </a:rPr>
              <a:t>Rs</a:t>
            </a:r>
            <a:r>
              <a:rPr lang="en-US" altLang="en-US" sz="2800" dirty="0" smtClean="0">
                <a:latin typeface="Arial" charset="0"/>
                <a:cs typeface="Arial" charset="0"/>
              </a:rPr>
              <a:t>. 10,000 and purchased for </a:t>
            </a:r>
            <a:r>
              <a:rPr lang="en-US" altLang="en-US" sz="2800" dirty="0" err="1" smtClean="0">
                <a:latin typeface="Arial" charset="0"/>
                <a:cs typeface="Arial" charset="0"/>
              </a:rPr>
              <a:t>Rs</a:t>
            </a:r>
            <a:r>
              <a:rPr lang="en-US" altLang="en-US" sz="2800" dirty="0" smtClean="0">
                <a:latin typeface="Arial" charset="0"/>
                <a:cs typeface="Arial" charset="0"/>
              </a:rPr>
              <a:t>. 60,000 above the contract price. </a:t>
            </a:r>
            <a:endParaRPr lang="en-IN" altLang="en-US" sz="2800" dirty="0" smtClean="0">
              <a:latin typeface="Arial" charset="0"/>
            </a:endParaRPr>
          </a:p>
        </p:txBody>
      </p:sp>
      <p:sp>
        <p:nvSpPr>
          <p:cNvPr id="4" name="TextBox 3"/>
          <p:cNvSpPr txBox="1">
            <a:spLocks noChangeArrowheads="1"/>
          </p:cNvSpPr>
          <p:nvPr/>
        </p:nvSpPr>
        <p:spPr bwMode="auto">
          <a:xfrm>
            <a:off x="304800" y="3352800"/>
            <a:ext cx="838200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just" eaLnBrk="1" hangingPunct="1"/>
            <a:r>
              <a:rPr lang="en-US" altLang="en-US" sz="3200" dirty="0" smtClean="0">
                <a:solidFill>
                  <a:srgbClr val="FFFFFF"/>
                </a:solidFill>
              </a:rPr>
              <a:t>Hire Charged: </a:t>
            </a:r>
            <a:r>
              <a:rPr lang="en-US" altLang="en-US" sz="3200" dirty="0" err="1" smtClean="0">
                <a:solidFill>
                  <a:srgbClr val="FFFFFF"/>
                </a:solidFill>
              </a:rPr>
              <a:t>Rs</a:t>
            </a:r>
            <a:r>
              <a:rPr lang="en-US" altLang="en-US" sz="3200" dirty="0" smtClean="0">
                <a:solidFill>
                  <a:srgbClr val="FFFFFF"/>
                </a:solidFill>
              </a:rPr>
              <a:t>. 10,000</a:t>
            </a:r>
          </a:p>
          <a:p>
            <a:pPr algn="just" eaLnBrk="1" hangingPunct="1"/>
            <a:r>
              <a:rPr lang="en-US" altLang="en-US" sz="3200" dirty="0" smtClean="0">
                <a:solidFill>
                  <a:srgbClr val="FFFFFF"/>
                </a:solidFill>
              </a:rPr>
              <a:t>Price </a:t>
            </a:r>
            <a:r>
              <a:rPr lang="en-US" altLang="en-US" sz="3200" dirty="0">
                <a:solidFill>
                  <a:srgbClr val="FFFFFF"/>
                </a:solidFill>
              </a:rPr>
              <a:t>difference- </a:t>
            </a:r>
            <a:r>
              <a:rPr lang="en-US" altLang="en-US" sz="3200" dirty="0" err="1">
                <a:solidFill>
                  <a:srgbClr val="FFFFFF"/>
                </a:solidFill>
              </a:rPr>
              <a:t>Rs</a:t>
            </a:r>
            <a:r>
              <a:rPr lang="en-US" altLang="en-US" sz="3200" dirty="0">
                <a:solidFill>
                  <a:srgbClr val="FFFFFF"/>
                </a:solidFill>
              </a:rPr>
              <a:t>. </a:t>
            </a:r>
            <a:r>
              <a:rPr lang="en-US" altLang="en-US" sz="3200" dirty="0" smtClean="0">
                <a:solidFill>
                  <a:srgbClr val="FFFFFF"/>
                </a:solidFill>
              </a:rPr>
              <a:t>60,000</a:t>
            </a:r>
            <a:endParaRPr lang="en-US" altLang="en-US" sz="3200" dirty="0">
              <a:solidFill>
                <a:srgbClr val="FFFFFF"/>
              </a:solidFill>
            </a:endParaRPr>
          </a:p>
          <a:p>
            <a:pPr algn="just" eaLnBrk="1" hangingPunct="1"/>
            <a:endParaRPr lang="en-US" altLang="en-US" sz="3200" dirty="0">
              <a:solidFill>
                <a:srgbClr val="FFFFFF"/>
              </a:solidFill>
            </a:endParaRPr>
          </a:p>
          <a:p>
            <a:pPr algn="just" eaLnBrk="1" hangingPunct="1"/>
            <a:r>
              <a:rPr lang="en-US" altLang="en-US" sz="3200" dirty="0">
                <a:solidFill>
                  <a:srgbClr val="FFFFFF"/>
                </a:solidFill>
              </a:rPr>
              <a:t>No LD as it is only for ‘delay in delivery’. There is no delivery in this case.</a:t>
            </a:r>
          </a:p>
          <a:p>
            <a:pPr algn="just" eaLnBrk="1" hangingPunct="1"/>
            <a:endParaRPr lang="en-US" altLang="en-US" sz="3200" dirty="0" smtClean="0">
              <a:solidFill>
                <a:srgbClr val="FFFFFF"/>
              </a:solidFill>
            </a:endParaRPr>
          </a:p>
          <a:p>
            <a:pPr algn="just" eaLnBrk="1" hangingPunct="1"/>
            <a:r>
              <a:rPr lang="en-US" altLang="en-US" sz="3200" dirty="0" smtClean="0">
                <a:solidFill>
                  <a:srgbClr val="FFFFFF"/>
                </a:solidFill>
              </a:rPr>
              <a:t>Total damages: </a:t>
            </a:r>
            <a:r>
              <a:rPr lang="en-US" altLang="en-US" sz="3200" dirty="0" err="1" smtClean="0">
                <a:solidFill>
                  <a:srgbClr val="FFFFFF"/>
                </a:solidFill>
              </a:rPr>
              <a:t>Rs</a:t>
            </a:r>
            <a:r>
              <a:rPr lang="en-US" altLang="en-US" sz="3200" dirty="0" smtClean="0">
                <a:solidFill>
                  <a:srgbClr val="FFFFFF"/>
                </a:solidFill>
              </a:rPr>
              <a:t>. </a:t>
            </a:r>
            <a:r>
              <a:rPr lang="en-US" altLang="en-US" sz="3200" smtClean="0">
                <a:solidFill>
                  <a:srgbClr val="FFFFFF"/>
                </a:solidFill>
              </a:rPr>
              <a:t>70,000</a:t>
            </a:r>
            <a:endParaRPr lang="en-US" altLang="en-US" sz="3200" dirty="0">
              <a:solidFill>
                <a:srgbClr val="FFFFFF"/>
              </a:solidFill>
            </a:endParaRPr>
          </a:p>
        </p:txBody>
      </p:sp>
    </p:spTree>
    <p:extLst>
      <p:ext uri="{BB962C8B-B14F-4D97-AF65-F5344CB8AC3E}">
        <p14:creationId xmlns:p14="http://schemas.microsoft.com/office/powerpoint/2010/main" val="2196987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ctrTitle"/>
          </p:nvPr>
        </p:nvSpPr>
        <p:spPr>
          <a:xfrm>
            <a:off x="685800" y="152400"/>
            <a:ext cx="7924800" cy="609600"/>
          </a:xfrm>
        </p:spPr>
        <p:txBody>
          <a:bodyPr/>
          <a:lstStyle/>
          <a:p>
            <a:pPr eaLnBrk="1" hangingPunct="1"/>
            <a:r>
              <a:rPr lang="en-US" altLang="en-US" sz="4000" dirty="0" smtClean="0">
                <a:latin typeface="Arial" charset="0"/>
              </a:rPr>
              <a:t>Question 4</a:t>
            </a:r>
          </a:p>
        </p:txBody>
      </p:sp>
      <p:sp>
        <p:nvSpPr>
          <p:cNvPr id="92163"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r>
              <a:rPr lang="en-GB" altLang="en-US" sz="2800" smtClean="0">
                <a:latin typeface="Arial" charset="0"/>
                <a:cs typeface="Arial" charset="0"/>
              </a:rPr>
              <a:t>The seller was to deliver ten laptops at Rs. 30,000 each. The seller delivered defective laptops. The buyer terminated the contract and bought laptops of the same brand and description. The buyer got it for Rs. 28,000 each. Calculate the damages the buyer can claim from the seller.</a:t>
            </a:r>
            <a:endParaRPr lang="en-IN" altLang="en-US" sz="2800" smtClean="0">
              <a:latin typeface="Arial" charset="0"/>
              <a:cs typeface="Arial" charset="0"/>
            </a:endParaRPr>
          </a:p>
          <a:p>
            <a:pPr algn="just" eaLnBrk="1" hangingPunct="1">
              <a:lnSpc>
                <a:spcPct val="90000"/>
              </a:lnSpc>
            </a:pPr>
            <a:endParaRPr lang="en-IN" altLang="en-US" sz="2800" smtClean="0">
              <a:latin typeface="Arial" charset="0"/>
            </a:endParaRPr>
          </a:p>
        </p:txBody>
      </p:sp>
      <p:sp>
        <p:nvSpPr>
          <p:cNvPr id="4" name="TextBox 3"/>
          <p:cNvSpPr txBox="1">
            <a:spLocks noChangeArrowheads="1"/>
          </p:cNvSpPr>
          <p:nvPr/>
        </p:nvSpPr>
        <p:spPr bwMode="auto">
          <a:xfrm>
            <a:off x="609600" y="3962400"/>
            <a:ext cx="83820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a:solidFill>
                  <a:srgbClr val="FFFFFF"/>
                </a:solidFill>
              </a:rPr>
              <a:t>No damages will be awarded as there is no loss in buying from another source.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ctrTitle"/>
          </p:nvPr>
        </p:nvSpPr>
        <p:spPr>
          <a:xfrm>
            <a:off x="685800" y="152400"/>
            <a:ext cx="7924800" cy="609600"/>
          </a:xfrm>
        </p:spPr>
        <p:txBody>
          <a:bodyPr/>
          <a:lstStyle/>
          <a:p>
            <a:pPr eaLnBrk="1" hangingPunct="1"/>
            <a:r>
              <a:rPr lang="en-US" altLang="en-US" sz="4000" dirty="0" smtClean="0">
                <a:latin typeface="Arial" charset="0"/>
              </a:rPr>
              <a:t>Question 5</a:t>
            </a:r>
          </a:p>
        </p:txBody>
      </p:sp>
      <p:sp>
        <p:nvSpPr>
          <p:cNvPr id="93187"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r>
              <a:rPr lang="en-GB" altLang="en-US" sz="2800" dirty="0" smtClean="0">
                <a:latin typeface="Arial" charset="0"/>
                <a:cs typeface="Arial" charset="0"/>
              </a:rPr>
              <a:t>The seller was to deliver a car to the buyer which the buyer was to re-sell at a profit of 10%. The seller failed to deliver the car. The buyer bought a car from another supplier for the same price. However, due to the delay, the buyer lost the customer and the profit. Calculate the damages the buyer can claim from the seller.</a:t>
            </a:r>
            <a:endParaRPr lang="en-IN" altLang="en-US" sz="2800" dirty="0" smtClean="0">
              <a:latin typeface="Arial" charset="0"/>
              <a:cs typeface="Arial" charset="0"/>
            </a:endParaRPr>
          </a:p>
          <a:p>
            <a:pPr algn="just" eaLnBrk="1" hangingPunct="1">
              <a:lnSpc>
                <a:spcPct val="90000"/>
              </a:lnSpc>
            </a:pPr>
            <a:endParaRPr lang="en-IN" altLang="en-US" sz="2800" dirty="0" smtClean="0">
              <a:latin typeface="Arial" charset="0"/>
            </a:endParaRPr>
          </a:p>
        </p:txBody>
      </p:sp>
      <p:sp>
        <p:nvSpPr>
          <p:cNvPr id="5" name="TextBox 4"/>
          <p:cNvSpPr txBox="1">
            <a:spLocks noChangeArrowheads="1"/>
          </p:cNvSpPr>
          <p:nvPr/>
        </p:nvSpPr>
        <p:spPr bwMode="auto">
          <a:xfrm>
            <a:off x="609600" y="4114800"/>
            <a:ext cx="83820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just" eaLnBrk="1" hangingPunct="1"/>
            <a:r>
              <a:rPr lang="en-US" altLang="en-US" sz="2800">
                <a:solidFill>
                  <a:srgbClr val="FFFFFF"/>
                </a:solidFill>
              </a:rPr>
              <a:t>There is no price difference in buying from another source. Thus, no damages on this count. </a:t>
            </a:r>
          </a:p>
          <a:p>
            <a:pPr algn="just" eaLnBrk="1" hangingPunct="1"/>
            <a:endParaRPr lang="en-US" altLang="en-US" sz="2800">
              <a:solidFill>
                <a:srgbClr val="FFFFFF"/>
              </a:solidFill>
            </a:endParaRPr>
          </a:p>
          <a:p>
            <a:pPr algn="just" eaLnBrk="1" hangingPunct="1"/>
            <a:r>
              <a:rPr lang="en-US" altLang="en-US" sz="2800">
                <a:solidFill>
                  <a:srgbClr val="FFFFFF"/>
                </a:solidFill>
              </a:rPr>
              <a:t>No loss of profit: ‘Limitation of Liability- Neither party shall be liable …loss of profits or loss of production.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3"/>
          <p:cNvSpPr>
            <a:spLocks noGrp="1" noChangeArrowheads="1"/>
          </p:cNvSpPr>
          <p:nvPr>
            <p:ph type="subTitle" idx="1"/>
          </p:nvPr>
        </p:nvSpPr>
        <p:spPr>
          <a:xfrm>
            <a:off x="228600" y="304800"/>
            <a:ext cx="8610600" cy="6324600"/>
          </a:xfrm>
        </p:spPr>
        <p:txBody>
          <a:bodyPr/>
          <a:lstStyle/>
          <a:p>
            <a:pPr eaLnBrk="1" hangingPunct="1">
              <a:lnSpc>
                <a:spcPct val="90000"/>
              </a:lnSpc>
            </a:pPr>
            <a:r>
              <a:rPr lang="en-IN" altLang="en-US" dirty="0" smtClean="0">
                <a:latin typeface="Arial" charset="0"/>
              </a:rPr>
              <a:t>Question 6</a:t>
            </a:r>
          </a:p>
          <a:p>
            <a:pPr eaLnBrk="1" hangingPunct="1">
              <a:lnSpc>
                <a:spcPct val="90000"/>
              </a:lnSpc>
            </a:pPr>
            <a:endParaRPr lang="en-IN" altLang="en-US" dirty="0" smtClean="0">
              <a:latin typeface="Arial" charset="0"/>
            </a:endParaRPr>
          </a:p>
          <a:p>
            <a:pPr algn="l" eaLnBrk="1" hangingPunct="1">
              <a:lnSpc>
                <a:spcPct val="90000"/>
              </a:lnSpc>
            </a:pPr>
            <a:r>
              <a:rPr lang="en-IN" altLang="en-US" dirty="0" smtClean="0">
                <a:latin typeface="Arial" charset="0"/>
              </a:rPr>
              <a:t>The Battery explodes. Claim of damages:</a:t>
            </a:r>
          </a:p>
          <a:p>
            <a:pPr algn="l" eaLnBrk="1" hangingPunct="1">
              <a:lnSpc>
                <a:spcPct val="90000"/>
              </a:lnSpc>
            </a:pPr>
            <a:endParaRPr lang="en-US" altLang="en-US" dirty="0">
              <a:latin typeface="Arial" charset="0"/>
            </a:endParaRPr>
          </a:p>
          <a:p>
            <a:pPr algn="l" eaLnBrk="1" hangingPunct="1">
              <a:lnSpc>
                <a:spcPct val="90000"/>
              </a:lnSpc>
            </a:pPr>
            <a:r>
              <a:rPr lang="en-US" altLang="en-US" dirty="0" smtClean="0">
                <a:latin typeface="Arial" charset="0"/>
              </a:rPr>
              <a:t>1. Price Difference: </a:t>
            </a:r>
            <a:r>
              <a:rPr lang="en-US" altLang="en-US" dirty="0" err="1" smtClean="0">
                <a:latin typeface="Arial" charset="0"/>
              </a:rPr>
              <a:t>Rs</a:t>
            </a:r>
            <a:r>
              <a:rPr lang="en-US" altLang="en-US" dirty="0" smtClean="0">
                <a:latin typeface="Arial" charset="0"/>
              </a:rPr>
              <a:t>. 18,000 </a:t>
            </a:r>
          </a:p>
          <a:p>
            <a:pPr algn="l" eaLnBrk="1" hangingPunct="1">
              <a:lnSpc>
                <a:spcPct val="90000"/>
              </a:lnSpc>
            </a:pPr>
            <a:endParaRPr lang="en-IN" altLang="en-US" dirty="0" smtClean="0">
              <a:latin typeface="Arial" charset="0"/>
            </a:endParaRPr>
          </a:p>
          <a:p>
            <a:pPr algn="l" eaLnBrk="1" hangingPunct="1">
              <a:lnSpc>
                <a:spcPct val="90000"/>
              </a:lnSpc>
            </a:pPr>
            <a:r>
              <a:rPr lang="en-IN" altLang="en-US" dirty="0" smtClean="0">
                <a:latin typeface="Arial" charset="0"/>
              </a:rPr>
              <a:t>2. Damages to machine and </a:t>
            </a:r>
          </a:p>
          <a:p>
            <a:pPr algn="l" eaLnBrk="1" hangingPunct="1">
              <a:lnSpc>
                <a:spcPct val="90000"/>
              </a:lnSpc>
            </a:pPr>
            <a:r>
              <a:rPr lang="en-IN" altLang="en-US" dirty="0" smtClean="0">
                <a:latin typeface="Arial" charset="0"/>
              </a:rPr>
              <a:t>Building. </a:t>
            </a:r>
            <a:r>
              <a:rPr lang="en-IN" altLang="en-US" dirty="0" err="1" smtClean="0">
                <a:latin typeface="Arial" charset="0"/>
              </a:rPr>
              <a:t>Rs</a:t>
            </a:r>
            <a:r>
              <a:rPr lang="en-IN" altLang="en-US" dirty="0" smtClean="0">
                <a:latin typeface="Arial" charset="0"/>
              </a:rPr>
              <a:t>. 1.5 lakhs</a:t>
            </a:r>
          </a:p>
          <a:p>
            <a:pPr algn="l" eaLnBrk="1" hangingPunct="1">
              <a:lnSpc>
                <a:spcPct val="90000"/>
              </a:lnSpc>
            </a:pPr>
            <a:endParaRPr lang="en-IN" altLang="en-US" dirty="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
        <p:nvSpPr>
          <p:cNvPr id="3" name="Title 6"/>
          <p:cNvSpPr txBox="1">
            <a:spLocks/>
          </p:cNvSpPr>
          <p:nvPr/>
        </p:nvSpPr>
        <p:spPr bwMode="auto">
          <a:xfrm>
            <a:off x="6030912" y="2362200"/>
            <a:ext cx="1169988" cy="584200"/>
          </a:xfrm>
          <a:prstGeom prst="rect">
            <a:avLst/>
          </a:prstGeom>
          <a:solidFill>
            <a:srgbClr val="002060"/>
          </a:solidFill>
          <a:ln>
            <a:noFill/>
          </a:ln>
          <a:extLst/>
        </p:spPr>
        <p:txBody>
          <a:bodyPr anchor="ctr">
            <a:spAutoFit/>
          </a:bodyPr>
          <a:lstStyle/>
          <a:p>
            <a:pPr algn="ctr">
              <a:defRPr/>
            </a:pPr>
            <a:r>
              <a:rPr lang="en-US" sz="3200" kern="0" dirty="0">
                <a:latin typeface="+mj-lt"/>
                <a:ea typeface="+mj-ea"/>
                <a:cs typeface="+mj-cs"/>
              </a:rPr>
              <a:t>Yes</a:t>
            </a:r>
            <a:endParaRPr lang="en-IN" sz="3200" kern="0" dirty="0">
              <a:latin typeface="+mj-lt"/>
              <a:ea typeface="+mj-ea"/>
              <a:cs typeface="+mj-cs"/>
            </a:endParaRPr>
          </a:p>
        </p:txBody>
      </p:sp>
      <p:sp>
        <p:nvSpPr>
          <p:cNvPr id="4" name="Title 6"/>
          <p:cNvSpPr txBox="1">
            <a:spLocks/>
          </p:cNvSpPr>
          <p:nvPr/>
        </p:nvSpPr>
        <p:spPr bwMode="auto">
          <a:xfrm>
            <a:off x="5562600" y="3467100"/>
            <a:ext cx="3276600" cy="1569660"/>
          </a:xfrm>
          <a:prstGeom prst="rect">
            <a:avLst/>
          </a:prstGeom>
          <a:solidFill>
            <a:srgbClr val="002060"/>
          </a:solidFill>
          <a:ln>
            <a:noFill/>
          </a:ln>
          <a:extLst/>
        </p:spPr>
        <p:txBody>
          <a:bodyPr wrap="square" anchor="ctr">
            <a:spAutoFit/>
          </a:bodyPr>
          <a:lstStyle/>
          <a:p>
            <a:pPr>
              <a:defRPr/>
            </a:pPr>
            <a:r>
              <a:rPr lang="en-US" sz="3200" kern="0" dirty="0" smtClean="0">
                <a:latin typeface="+mj-lt"/>
                <a:ea typeface="+mj-ea"/>
                <a:cs typeface="+mj-cs"/>
              </a:rPr>
              <a:t>No. Indirect and consequential damages. </a:t>
            </a:r>
            <a:endParaRPr lang="en-IN" sz="3200" kern="0" dirty="0">
              <a:latin typeface="+mj-lt"/>
              <a:ea typeface="+mj-ea"/>
              <a:cs typeface="+mj-cs"/>
            </a:endParaRPr>
          </a:p>
        </p:txBody>
      </p:sp>
    </p:spTree>
  </p:cSld>
  <p:clrMapOvr>
    <a:masterClrMapping/>
  </p:clrMapOvr>
  <p:transition advTm="439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3"/>
          <p:cNvSpPr>
            <a:spLocks noGrp="1" noChangeArrowheads="1"/>
          </p:cNvSpPr>
          <p:nvPr>
            <p:ph type="subTitle" idx="1"/>
          </p:nvPr>
        </p:nvSpPr>
        <p:spPr>
          <a:xfrm>
            <a:off x="228600" y="304800"/>
            <a:ext cx="8610600" cy="6324600"/>
          </a:xfrm>
        </p:spPr>
        <p:txBody>
          <a:bodyPr/>
          <a:lstStyle/>
          <a:p>
            <a:pPr eaLnBrk="1" hangingPunct="1">
              <a:lnSpc>
                <a:spcPct val="90000"/>
              </a:lnSpc>
            </a:pPr>
            <a:r>
              <a:rPr lang="en-IN" altLang="en-US" dirty="0" smtClean="0">
                <a:latin typeface="Arial" charset="0"/>
              </a:rPr>
              <a:t>Question 7</a:t>
            </a:r>
          </a:p>
          <a:p>
            <a:pPr eaLnBrk="1" hangingPunct="1">
              <a:lnSpc>
                <a:spcPct val="90000"/>
              </a:lnSpc>
            </a:pPr>
            <a:endParaRPr lang="en-IN" altLang="en-US" dirty="0" smtClean="0">
              <a:latin typeface="Arial" charset="0"/>
            </a:endParaRPr>
          </a:p>
          <a:p>
            <a:pPr algn="l" eaLnBrk="1" hangingPunct="1">
              <a:lnSpc>
                <a:spcPct val="90000"/>
              </a:lnSpc>
            </a:pPr>
            <a:r>
              <a:rPr lang="en-IN" altLang="en-US" dirty="0" smtClean="0">
                <a:latin typeface="Arial" charset="0"/>
              </a:rPr>
              <a:t>The vendor has met all the contractual requirements. </a:t>
            </a:r>
          </a:p>
          <a:p>
            <a:pPr algn="l" eaLnBrk="1" hangingPunct="1">
              <a:lnSpc>
                <a:spcPct val="90000"/>
              </a:lnSpc>
            </a:pPr>
            <a:endParaRPr lang="en-IN" altLang="en-US" dirty="0" smtClean="0">
              <a:latin typeface="Arial" charset="0"/>
            </a:endParaRPr>
          </a:p>
          <a:p>
            <a:pPr algn="l" eaLnBrk="1" hangingPunct="1">
              <a:lnSpc>
                <a:spcPct val="90000"/>
              </a:lnSpc>
            </a:pPr>
            <a:r>
              <a:rPr lang="en-IN" altLang="en-US" dirty="0" smtClean="0">
                <a:latin typeface="Arial" charset="0"/>
              </a:rPr>
              <a:t>Only indirectly, he can be said to be in breach.</a:t>
            </a: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cSld>
  <p:clrMapOvr>
    <a:masterClrMapping/>
  </p:clrMapOvr>
  <p:transition advTm="4399"/>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3"/>
          <p:cNvSpPr>
            <a:spLocks noGrp="1" noChangeArrowheads="1"/>
          </p:cNvSpPr>
          <p:nvPr>
            <p:ph type="subTitle" idx="1"/>
          </p:nvPr>
        </p:nvSpPr>
        <p:spPr>
          <a:xfrm>
            <a:off x="228600" y="304800"/>
            <a:ext cx="8610600" cy="6324600"/>
          </a:xfrm>
        </p:spPr>
        <p:txBody>
          <a:bodyPr/>
          <a:lstStyle/>
          <a:p>
            <a:pPr eaLnBrk="1" hangingPunct="1">
              <a:lnSpc>
                <a:spcPct val="90000"/>
              </a:lnSpc>
            </a:pPr>
            <a:r>
              <a:rPr lang="en-IN" altLang="en-US" dirty="0" smtClean="0">
                <a:latin typeface="Arial" charset="0"/>
              </a:rPr>
              <a:t>Question 8</a:t>
            </a:r>
          </a:p>
          <a:p>
            <a:pPr eaLnBrk="1" hangingPunct="1">
              <a:lnSpc>
                <a:spcPct val="90000"/>
              </a:lnSpc>
            </a:pPr>
            <a:endParaRPr lang="en-IN" altLang="en-US" dirty="0" smtClean="0">
              <a:latin typeface="Arial" charset="0"/>
            </a:endParaRPr>
          </a:p>
          <a:p>
            <a:pPr algn="l" eaLnBrk="1" hangingPunct="1">
              <a:lnSpc>
                <a:spcPct val="90000"/>
              </a:lnSpc>
            </a:pPr>
            <a:r>
              <a:rPr lang="en-IN" altLang="en-US" dirty="0" smtClean="0">
                <a:latin typeface="Arial" charset="0"/>
              </a:rPr>
              <a:t>The transporter is not in breach of contractual term.</a:t>
            </a:r>
          </a:p>
          <a:p>
            <a:pPr algn="l" eaLnBrk="1" hangingPunct="1">
              <a:lnSpc>
                <a:spcPct val="90000"/>
              </a:lnSpc>
            </a:pPr>
            <a:endParaRPr lang="en-IN" altLang="en-US" dirty="0" smtClean="0">
              <a:latin typeface="Arial" charset="0"/>
            </a:endParaRPr>
          </a:p>
          <a:p>
            <a:pPr algn="l" eaLnBrk="1" hangingPunct="1">
              <a:lnSpc>
                <a:spcPct val="90000"/>
              </a:lnSpc>
            </a:pPr>
            <a:r>
              <a:rPr lang="en-IN" altLang="en-US" dirty="0" smtClean="0">
                <a:latin typeface="Arial" charset="0"/>
              </a:rPr>
              <a:t>Only indirectly, he can be said to be in breach.</a:t>
            </a:r>
            <a:endParaRPr lang="en-IN" altLang="en-US" sz="2800" dirty="0" smtClean="0">
              <a:latin typeface="Arial" charset="0"/>
            </a:endParaRPr>
          </a:p>
          <a:p>
            <a:pPr algn="l" eaLnBrk="1" hangingPunct="1">
              <a:lnSpc>
                <a:spcPct val="90000"/>
              </a:lnSpc>
            </a:pPr>
            <a:endParaRPr lang="en-IN" altLang="en-US"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algn="just" eaLnBrk="1" hangingPunct="1">
              <a:lnSpc>
                <a:spcPct val="90000"/>
              </a:lnSpc>
            </a:pPr>
            <a:endParaRPr lang="en-IN" altLang="en-US" sz="2800" dirty="0" smtClean="0">
              <a:latin typeface="Arial" charset="0"/>
            </a:endParaRPr>
          </a:p>
          <a:p>
            <a:pPr eaLnBrk="1" hangingPunct="1">
              <a:lnSpc>
                <a:spcPct val="90000"/>
              </a:lnSpc>
            </a:pPr>
            <a:endParaRPr lang="en-IN" altLang="en-US" sz="4000" dirty="0" smtClean="0">
              <a:latin typeface="Arial" charset="0"/>
            </a:endParaRPr>
          </a:p>
          <a:p>
            <a:pPr algn="just" eaLnBrk="1" hangingPunct="1">
              <a:lnSpc>
                <a:spcPct val="90000"/>
              </a:lnSpc>
            </a:pPr>
            <a:endParaRPr lang="en-IN" altLang="en-US" sz="2800" dirty="0" smtClean="0">
              <a:latin typeface="Arial" charset="0"/>
            </a:endParaRPr>
          </a:p>
        </p:txBody>
      </p:sp>
    </p:spTree>
  </p:cSld>
  <p:clrMapOvr>
    <a:masterClrMapping/>
  </p:clrMapOvr>
  <p:transition advTm="4399"/>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ent-Up Arrow 5"/>
          <p:cNvSpPr/>
          <p:nvPr/>
        </p:nvSpPr>
        <p:spPr>
          <a:xfrm rot="10800000" flipH="1">
            <a:off x="6172200" y="304800"/>
            <a:ext cx="1905000" cy="838200"/>
          </a:xfrm>
          <a:prstGeom prst="bentUpArrow">
            <a:avLst>
              <a:gd name="adj1" fmla="val 15781"/>
              <a:gd name="adj2" fmla="val 18854"/>
              <a:gd name="adj3" fmla="val 25000"/>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rgbClr val="FFFFFF"/>
              </a:solidFill>
            </a:endParaRPr>
          </a:p>
        </p:txBody>
      </p:sp>
      <p:sp>
        <p:nvSpPr>
          <p:cNvPr id="2" name="Title 1"/>
          <p:cNvSpPr>
            <a:spLocks noGrp="1"/>
          </p:cNvSpPr>
          <p:nvPr>
            <p:ph type="title"/>
          </p:nvPr>
        </p:nvSpPr>
        <p:spPr>
          <a:xfrm>
            <a:off x="2895600" y="76200"/>
            <a:ext cx="3276600" cy="1066800"/>
          </a:xfrm>
          <a:solidFill>
            <a:schemeClr val="bg1">
              <a:lumMod val="50000"/>
            </a:schemeClr>
          </a:solidFill>
          <a:ln>
            <a:solidFill>
              <a:schemeClr val="tx1"/>
            </a:solidFill>
          </a:ln>
        </p:spPr>
        <p:txBody>
          <a:bodyPr/>
          <a:lstStyle/>
          <a:p>
            <a:pPr>
              <a:defRPr/>
            </a:pPr>
            <a:r>
              <a:rPr lang="en-IN" sz="4000" dirty="0" smtClean="0"/>
              <a:t>Losses</a:t>
            </a:r>
            <a:endParaRPr lang="en-IN" sz="4000" dirty="0"/>
          </a:p>
        </p:txBody>
      </p:sp>
      <p:sp>
        <p:nvSpPr>
          <p:cNvPr id="5" name="Bent-Up Arrow 4"/>
          <p:cNvSpPr/>
          <p:nvPr/>
        </p:nvSpPr>
        <p:spPr>
          <a:xfrm rot="10800000">
            <a:off x="914400" y="381000"/>
            <a:ext cx="1905000" cy="914400"/>
          </a:xfrm>
          <a:prstGeom prst="bentUpArrow">
            <a:avLst>
              <a:gd name="adj1" fmla="val 15141"/>
              <a:gd name="adj2" fmla="val 17254"/>
              <a:gd name="adj3" fmla="val 25000"/>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dirty="0">
              <a:solidFill>
                <a:srgbClr val="FFFFFF"/>
              </a:solidFill>
            </a:endParaRPr>
          </a:p>
        </p:txBody>
      </p:sp>
      <p:sp>
        <p:nvSpPr>
          <p:cNvPr id="11" name="Rectangle 10"/>
          <p:cNvSpPr/>
          <p:nvPr/>
        </p:nvSpPr>
        <p:spPr>
          <a:xfrm>
            <a:off x="152400" y="1571625"/>
            <a:ext cx="3962400" cy="2009775"/>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4000" dirty="0">
                <a:solidFill>
                  <a:srgbClr val="FFFFFF"/>
                </a:solidFill>
              </a:rPr>
              <a:t>Commercial</a:t>
            </a:r>
          </a:p>
        </p:txBody>
      </p:sp>
      <p:sp>
        <p:nvSpPr>
          <p:cNvPr id="16" name="Down Arrow 15"/>
          <p:cNvSpPr/>
          <p:nvPr/>
        </p:nvSpPr>
        <p:spPr>
          <a:xfrm>
            <a:off x="1857375" y="3886200"/>
            <a:ext cx="304800" cy="685800"/>
          </a:xfrm>
          <a:prstGeom prst="down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rgbClr val="FFFFFF"/>
              </a:solidFill>
            </a:endParaRPr>
          </a:p>
        </p:txBody>
      </p:sp>
      <p:sp>
        <p:nvSpPr>
          <p:cNvPr id="19" name="Rectangle 18"/>
          <p:cNvSpPr/>
          <p:nvPr/>
        </p:nvSpPr>
        <p:spPr>
          <a:xfrm>
            <a:off x="152400" y="4752975"/>
            <a:ext cx="4038600" cy="18669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sz="3200" dirty="0">
                <a:solidFill>
                  <a:srgbClr val="FFFFFF"/>
                </a:solidFill>
              </a:rPr>
              <a:t>Through contract terms on damages</a:t>
            </a:r>
          </a:p>
        </p:txBody>
      </p:sp>
      <p:sp>
        <p:nvSpPr>
          <p:cNvPr id="48" name="Rectangle 47"/>
          <p:cNvSpPr/>
          <p:nvPr/>
        </p:nvSpPr>
        <p:spPr>
          <a:xfrm>
            <a:off x="5029200" y="1447800"/>
            <a:ext cx="3962400" cy="21336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3600" dirty="0">
                <a:solidFill>
                  <a:srgbClr val="FFFFFF"/>
                </a:solidFill>
              </a:rPr>
              <a:t>Non-commercial</a:t>
            </a:r>
          </a:p>
        </p:txBody>
      </p:sp>
      <p:sp>
        <p:nvSpPr>
          <p:cNvPr id="49" name="Down Arrow 48"/>
          <p:cNvSpPr/>
          <p:nvPr/>
        </p:nvSpPr>
        <p:spPr>
          <a:xfrm>
            <a:off x="7010400" y="3886200"/>
            <a:ext cx="304800" cy="685800"/>
          </a:xfrm>
          <a:prstGeom prst="down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IN">
              <a:solidFill>
                <a:srgbClr val="FFFFFF"/>
              </a:solidFill>
            </a:endParaRPr>
          </a:p>
        </p:txBody>
      </p:sp>
      <p:sp>
        <p:nvSpPr>
          <p:cNvPr id="50" name="Rectangle 49"/>
          <p:cNvSpPr/>
          <p:nvPr/>
        </p:nvSpPr>
        <p:spPr>
          <a:xfrm>
            <a:off x="4724400" y="4667250"/>
            <a:ext cx="4267200" cy="1981200"/>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IN" sz="3200" dirty="0">
                <a:solidFill>
                  <a:srgbClr val="FFFFFF"/>
                </a:solidFill>
              </a:rPr>
              <a:t>Through indemnities</a:t>
            </a:r>
          </a:p>
        </p:txBody>
      </p:sp>
    </p:spTree>
    <p:custDataLst>
      <p:tags r:id="rId1"/>
    </p:custDataLst>
  </p:cSld>
  <p:clrMapOvr>
    <a:masterClrMapping/>
  </p:clrMapOvr>
  <p:transition spd="slow" advTm="7469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6"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strips(downRight)">
                                      <p:cBhvr>
                                        <p:cTn id="10" dur="500"/>
                                        <p:tgtEl>
                                          <p:spTgt spid="1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strips(downRight)">
                                      <p:cBhvr>
                                        <p:cTn id="18" dur="500"/>
                                        <p:tgtEl>
                                          <p:spTgt spid="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Right)">
                                      <p:cBhvr>
                                        <p:cTn id="23" dur="500"/>
                                        <p:tgtEl>
                                          <p:spTgt spid="6"/>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strips(downRight)">
                                      <p:cBhvr>
                                        <p:cTn id="26" dur="500"/>
                                        <p:tgtEl>
                                          <p:spTgt spid="4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blinds(horizontal)">
                                      <p:cBhvr>
                                        <p:cTn id="31" dur="500"/>
                                        <p:tgtEl>
                                          <p:spTgt spid="4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strips(downRight)">
                                      <p:cBhvr>
                                        <p:cTn id="3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9" grpId="0" animBg="1"/>
      <p:bldP spid="48" grpId="0" animBg="1"/>
      <p:bldP spid="49" grpId="0" animBg="1"/>
      <p:bldP spid="5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p:cNvSpPr>
            <a:spLocks noGrp="1" noChangeArrowheads="1"/>
          </p:cNvSpPr>
          <p:nvPr>
            <p:ph type="subTitle" idx="1"/>
          </p:nvPr>
        </p:nvSpPr>
        <p:spPr>
          <a:xfrm>
            <a:off x="228600" y="304800"/>
            <a:ext cx="8610600" cy="6324600"/>
          </a:xfrm>
        </p:spPr>
        <p:txBody>
          <a:bodyPr/>
          <a:lstStyle/>
          <a:p>
            <a:pPr eaLnBrk="1" hangingPunct="1">
              <a:lnSpc>
                <a:spcPct val="90000"/>
              </a:lnSpc>
            </a:pPr>
            <a:endParaRPr lang="en-US" altLang="en-US" sz="3600" dirty="0" smtClean="0">
              <a:latin typeface="Arial" charset="0"/>
            </a:endParaRPr>
          </a:p>
          <a:p>
            <a:pPr eaLnBrk="1" hangingPunct="1">
              <a:lnSpc>
                <a:spcPct val="90000"/>
              </a:lnSpc>
            </a:pPr>
            <a:r>
              <a:rPr lang="en-US" altLang="en-US" sz="3600" dirty="0" smtClean="0">
                <a:latin typeface="Arial" charset="0"/>
              </a:rPr>
              <a:t>Case Presentation</a:t>
            </a:r>
          </a:p>
          <a:p>
            <a:pPr eaLnBrk="1" hangingPunct="1">
              <a:lnSpc>
                <a:spcPct val="90000"/>
              </a:lnSpc>
            </a:pPr>
            <a:endParaRPr lang="en-US" altLang="en-US" sz="3600" dirty="0">
              <a:latin typeface="Arial" charset="0"/>
            </a:endParaRPr>
          </a:p>
          <a:p>
            <a:pPr eaLnBrk="1" hangingPunct="1">
              <a:lnSpc>
                <a:spcPct val="90000"/>
              </a:lnSpc>
            </a:pPr>
            <a:r>
              <a:rPr lang="en-US" altLang="en-US" sz="3600" dirty="0" smtClean="0">
                <a:latin typeface="Arial" charset="0"/>
              </a:rPr>
              <a:t>Bunge v </a:t>
            </a:r>
            <a:r>
              <a:rPr lang="en-US" altLang="en-US" sz="3600" dirty="0" err="1" smtClean="0">
                <a:latin typeface="Arial" charset="0"/>
              </a:rPr>
              <a:t>Nidera</a:t>
            </a:r>
            <a:endParaRPr lang="en-IN" altLang="en-US" sz="3600" dirty="0" smtClean="0">
              <a:latin typeface="Arial" charset="0"/>
            </a:endParaRPr>
          </a:p>
        </p:txBody>
      </p:sp>
    </p:spTree>
  </p:cSld>
  <p:clrMapOvr>
    <a:masterClrMapping/>
  </p:clrMapOvr>
  <p:transition advTm="4399"/>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a:xfrm>
            <a:off x="685800" y="152400"/>
            <a:ext cx="7924800" cy="609600"/>
          </a:xfrm>
        </p:spPr>
        <p:txBody>
          <a:bodyPr/>
          <a:lstStyle/>
          <a:p>
            <a:pPr eaLnBrk="1" hangingPunct="1"/>
            <a:endParaRPr lang="en-US" altLang="en-US" sz="4000" smtClean="0">
              <a:latin typeface="Arial" charset="0"/>
            </a:endParaRPr>
          </a:p>
        </p:txBody>
      </p:sp>
      <p:sp>
        <p:nvSpPr>
          <p:cNvPr id="22531" name="Rectangle 3"/>
          <p:cNvSpPr>
            <a:spLocks noGrp="1" noChangeArrowheads="1"/>
          </p:cNvSpPr>
          <p:nvPr>
            <p:ph type="subTitle" idx="1"/>
          </p:nvPr>
        </p:nvSpPr>
        <p:spPr>
          <a:xfrm>
            <a:off x="457200" y="1066800"/>
            <a:ext cx="8382000" cy="5562600"/>
          </a:xfrm>
        </p:spPr>
        <p:txBody>
          <a:bodyPr/>
          <a:lstStyle/>
          <a:p>
            <a:pPr algn="just" eaLnBrk="1" hangingPunct="1">
              <a:lnSpc>
                <a:spcPct val="90000"/>
              </a:lnSpc>
            </a:pPr>
            <a:endParaRPr lang="en-IN" altLang="en-US" sz="2800" smtClean="0">
              <a:latin typeface="Arial" charset="0"/>
            </a:endParaRPr>
          </a:p>
        </p:txBody>
      </p:sp>
      <p:pic>
        <p:nvPicPr>
          <p:cNvPr id="22532" name="Picture 4" descr="C:\Users\Akhil\Pictures\Oct 3, 2014\imagesiz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6492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6"/>
          <p:cNvSpPr txBox="1">
            <a:spLocks/>
          </p:cNvSpPr>
          <p:nvPr/>
        </p:nvSpPr>
        <p:spPr bwMode="auto">
          <a:xfrm>
            <a:off x="3752850" y="5099050"/>
            <a:ext cx="2743200" cy="584200"/>
          </a:xfrm>
          <a:prstGeom prst="rect">
            <a:avLst/>
          </a:prstGeom>
          <a:solidFill>
            <a:srgbClr val="002060"/>
          </a:solidFill>
          <a:ln>
            <a:noFill/>
          </a:ln>
          <a:extLst/>
        </p:spPr>
        <p:txBody>
          <a:bodyPr anchor="ctr">
            <a:spAutoFit/>
          </a:bodyPr>
          <a:lstStyle/>
          <a:p>
            <a:pPr algn="ctr">
              <a:defRPr/>
            </a:pPr>
            <a:r>
              <a:rPr lang="en-IN" sz="3200" kern="0" dirty="0">
                <a:latin typeface="+mj-lt"/>
                <a:ea typeface="+mj-ea"/>
                <a:cs typeface="+mj-cs"/>
              </a:rPr>
              <a:t>Lost cargo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3"/>
          <p:cNvSpPr>
            <a:spLocks noGrp="1" noChangeArrowheads="1"/>
          </p:cNvSpPr>
          <p:nvPr>
            <p:ph type="subTitle" idx="1"/>
          </p:nvPr>
        </p:nvSpPr>
        <p:spPr>
          <a:xfrm>
            <a:off x="228600" y="304800"/>
            <a:ext cx="8610600" cy="6324600"/>
          </a:xfrm>
        </p:spPr>
        <p:txBody>
          <a:bodyPr/>
          <a:lstStyle/>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algn="just" eaLnBrk="1" hangingPunct="1">
              <a:lnSpc>
                <a:spcPct val="90000"/>
              </a:lnSpc>
            </a:pPr>
            <a:endParaRPr lang="en-IN" altLang="en-US" sz="2800" smtClean="0">
              <a:latin typeface="Arial" charset="0"/>
            </a:endParaRPr>
          </a:p>
          <a:p>
            <a:pPr eaLnBrk="1" hangingPunct="1">
              <a:lnSpc>
                <a:spcPct val="90000"/>
              </a:lnSpc>
            </a:pPr>
            <a:endParaRPr lang="en-IN" altLang="en-US" sz="4000" smtClean="0">
              <a:latin typeface="Arial" charset="0"/>
            </a:endParaRPr>
          </a:p>
          <a:p>
            <a:pPr algn="just" eaLnBrk="1" hangingPunct="1">
              <a:lnSpc>
                <a:spcPct val="90000"/>
              </a:lnSpc>
            </a:pPr>
            <a:endParaRPr lang="en-IN" altLang="en-US" sz="2800" smtClean="0">
              <a:latin typeface="Arial" charset="0"/>
            </a:endParaRPr>
          </a:p>
        </p:txBody>
      </p:sp>
    </p:spTree>
  </p:cSld>
  <p:clrMapOvr>
    <a:masterClrMapping/>
  </p:clrMapOvr>
  <p:transition advTm="4399"/>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4|7.7|9.6|13.1|8.2|13|7.6"/>
</p:tagLst>
</file>

<file path=ppt/tags/tag2.xml><?xml version="1.0" encoding="utf-8"?>
<p:tagLst xmlns:a="http://schemas.openxmlformats.org/drawingml/2006/main" xmlns:r="http://schemas.openxmlformats.org/officeDocument/2006/relationships" xmlns:p="http://schemas.openxmlformats.org/presentationml/2006/main">
  <p:tag name="TIMING" val="|4.4|7.7|9.6|13.1|8.2|13|7.6"/>
</p:tagLst>
</file>

<file path=ppt/theme/theme1.xml><?xml version="1.0" encoding="utf-8"?>
<a:theme xmlns:a="http://schemas.openxmlformats.org/drawingml/2006/main" name="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FF"/>
        </a:dk2>
        <a:lt2>
          <a:srgbClr val="FFFFFF"/>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6139</TotalTime>
  <Words>1982</Words>
  <Application>Microsoft Office PowerPoint</Application>
  <PresentationFormat>On-screen Show (4:3)</PresentationFormat>
  <Paragraphs>678</Paragraphs>
  <Slides>90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90</vt:i4>
      </vt:variant>
    </vt:vector>
  </HeadingPairs>
  <TitlesOfParts>
    <vt:vector size="95" baseType="lpstr">
      <vt:lpstr>Arial</vt:lpstr>
      <vt:lpstr>Calibri</vt:lpstr>
      <vt:lpstr>Times New Roman</vt:lpstr>
      <vt:lpstr>Default Design</vt:lpstr>
      <vt:lpstr>Office Theme</vt:lpstr>
      <vt:lpstr>PowerPoint Presentation</vt:lpstr>
      <vt:lpstr>Acknowledgement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Courier Case: Contract 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2 and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Liquidated Damages</vt:lpstr>
      <vt:lpstr>Damages Clauses</vt:lpstr>
      <vt:lpstr>PowerPoint Presentation</vt:lpstr>
      <vt:lpstr>Question 1</vt:lpstr>
      <vt:lpstr>Question 2</vt:lpstr>
      <vt:lpstr>Question 3</vt:lpstr>
      <vt:lpstr>Question 4</vt:lpstr>
      <vt:lpstr>Question 5</vt:lpstr>
      <vt:lpstr>PowerPoint Presentation</vt:lpstr>
      <vt:lpstr>PowerPoint Presentation</vt:lpstr>
      <vt:lpstr>PowerPoint Presentation</vt:lpstr>
      <vt:lpstr>Losses</vt:lpstr>
      <vt:lpstr>PowerPoint Presentation</vt:lpstr>
      <vt:lpstr>PowerPoint Presentation</vt:lpstr>
      <vt:lpstr>PowerPoint Presentation</vt:lpstr>
      <vt:lpstr>PowerPoint Presentation</vt:lpstr>
    </vt:vector>
  </TitlesOfParts>
  <Company>irma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dc:creator>
  <cp:lastModifiedBy>IIM USER</cp:lastModifiedBy>
  <cp:revision>384</cp:revision>
  <dcterms:created xsi:type="dcterms:W3CDTF">2002-11-18T09:23:29Z</dcterms:created>
  <dcterms:modified xsi:type="dcterms:W3CDTF">2020-06-30T09:08:23Z</dcterms:modified>
</cp:coreProperties>
</file>